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60" r:id="rId4"/>
    <p:sldId id="261" r:id="rId5"/>
    <p:sldId id="262" r:id="rId6"/>
    <p:sldId id="264" r:id="rId7"/>
    <p:sldId id="265" r:id="rId8"/>
    <p:sldId id="266" r:id="rId9"/>
    <p:sldId id="267" r:id="rId10"/>
    <p:sldId id="268" r:id="rId11"/>
  </p:sldIdLst>
  <p:sldSz cx="12188825" cy="6858000"/>
  <p:notesSz cx="6858000" cy="91440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472" y="-104"/>
      </p:cViewPr>
      <p:guideLst>
        <p:guide orient="horz" pos="2160"/>
        <p:guide pos="383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D2A8CDA-4D95-E644-B2C0-ACD1992B3BB8}" type="datetimeFigureOut">
              <a:rPr lang="en-US" smtClean="0"/>
              <a:t>12/12/16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E7CE7-FD42-C04B-A8FD-23DA380ACFC6}" type="slidenum">
              <a:rPr lang="en-US" smtClean="0"/>
              <a:t>‹#›</a:t>
            </a:fld>
            <a:endParaRPr lang="en-US"/>
          </a:p>
        </p:txBody>
      </p:sp>
    </p:spTree>
    <p:extLst>
      <p:ext uri="{BB962C8B-B14F-4D97-AF65-F5344CB8AC3E}">
        <p14:creationId xmlns:p14="http://schemas.microsoft.com/office/powerpoint/2010/main" val="3545545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D2A8CDA-4D95-E644-B2C0-ACD1992B3BB8}" type="datetimeFigureOut">
              <a:rPr lang="en-US" smtClean="0"/>
              <a:t>12/12/16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E7CE7-FD42-C04B-A8FD-23DA380ACFC6}" type="slidenum">
              <a:rPr lang="en-US" smtClean="0"/>
              <a:t>‹#›</a:t>
            </a:fld>
            <a:endParaRPr lang="en-US"/>
          </a:p>
        </p:txBody>
      </p:sp>
    </p:spTree>
    <p:extLst>
      <p:ext uri="{BB962C8B-B14F-4D97-AF65-F5344CB8AC3E}">
        <p14:creationId xmlns:p14="http://schemas.microsoft.com/office/powerpoint/2010/main" val="89423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D2A8CDA-4D95-E644-B2C0-ACD1992B3BB8}" type="datetimeFigureOut">
              <a:rPr lang="en-US" smtClean="0"/>
              <a:t>12/12/16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E7CE7-FD42-C04B-A8FD-23DA380ACFC6}" type="slidenum">
              <a:rPr lang="en-US" smtClean="0"/>
              <a:t>‹#›</a:t>
            </a:fld>
            <a:endParaRPr lang="en-US"/>
          </a:p>
        </p:txBody>
      </p:sp>
    </p:spTree>
    <p:extLst>
      <p:ext uri="{BB962C8B-B14F-4D97-AF65-F5344CB8AC3E}">
        <p14:creationId xmlns:p14="http://schemas.microsoft.com/office/powerpoint/2010/main" val="107927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D2A8CDA-4D95-E644-B2C0-ACD1992B3BB8}" type="datetimeFigureOut">
              <a:rPr lang="en-US" smtClean="0"/>
              <a:t>12/12/16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E7CE7-FD42-C04B-A8FD-23DA380ACFC6}" type="slidenum">
              <a:rPr lang="en-US" smtClean="0"/>
              <a:t>‹#›</a:t>
            </a:fld>
            <a:endParaRPr lang="en-US"/>
          </a:p>
        </p:txBody>
      </p:sp>
    </p:spTree>
    <p:extLst>
      <p:ext uri="{BB962C8B-B14F-4D97-AF65-F5344CB8AC3E}">
        <p14:creationId xmlns:p14="http://schemas.microsoft.com/office/powerpoint/2010/main" val="2844234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GB"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D2A8CDA-4D95-E644-B2C0-ACD1992B3BB8}" type="datetimeFigureOut">
              <a:rPr lang="en-US" smtClean="0"/>
              <a:t>12/12/16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E7CE7-FD42-C04B-A8FD-23DA380ACFC6}" type="slidenum">
              <a:rPr lang="en-US" smtClean="0"/>
              <a:t>‹#›</a:t>
            </a:fld>
            <a:endParaRPr lang="en-US"/>
          </a:p>
        </p:txBody>
      </p:sp>
    </p:spTree>
    <p:extLst>
      <p:ext uri="{BB962C8B-B14F-4D97-AF65-F5344CB8AC3E}">
        <p14:creationId xmlns:p14="http://schemas.microsoft.com/office/powerpoint/2010/main" val="2019783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D2A8CDA-4D95-E644-B2C0-ACD1992B3BB8}" type="datetimeFigureOut">
              <a:rPr lang="en-US" smtClean="0"/>
              <a:t>12/12/16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E7CE7-FD42-C04B-A8FD-23DA380ACFC6}" type="slidenum">
              <a:rPr lang="en-US" smtClean="0"/>
              <a:t>‹#›</a:t>
            </a:fld>
            <a:endParaRPr lang="en-US"/>
          </a:p>
        </p:txBody>
      </p:sp>
    </p:spTree>
    <p:extLst>
      <p:ext uri="{BB962C8B-B14F-4D97-AF65-F5344CB8AC3E}">
        <p14:creationId xmlns:p14="http://schemas.microsoft.com/office/powerpoint/2010/main" val="1233055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GB"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GB"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D2A8CDA-4D95-E644-B2C0-ACD1992B3BB8}" type="datetimeFigureOut">
              <a:rPr lang="en-US" smtClean="0"/>
              <a:t>12/12/16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CE7CE7-FD42-C04B-A8FD-23DA380ACFC6}" type="slidenum">
              <a:rPr lang="en-US" smtClean="0"/>
              <a:t>‹#›</a:t>
            </a:fld>
            <a:endParaRPr lang="en-US"/>
          </a:p>
        </p:txBody>
      </p:sp>
    </p:spTree>
    <p:extLst>
      <p:ext uri="{BB962C8B-B14F-4D97-AF65-F5344CB8AC3E}">
        <p14:creationId xmlns:p14="http://schemas.microsoft.com/office/powerpoint/2010/main" val="3614100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D2A8CDA-4D95-E644-B2C0-ACD1992B3BB8}" type="datetimeFigureOut">
              <a:rPr lang="en-US" smtClean="0"/>
              <a:t>12/12/16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CE7CE7-FD42-C04B-A8FD-23DA380ACFC6}" type="slidenum">
              <a:rPr lang="en-US" smtClean="0"/>
              <a:t>‹#›</a:t>
            </a:fld>
            <a:endParaRPr lang="en-US"/>
          </a:p>
        </p:txBody>
      </p:sp>
    </p:spTree>
    <p:extLst>
      <p:ext uri="{BB962C8B-B14F-4D97-AF65-F5344CB8AC3E}">
        <p14:creationId xmlns:p14="http://schemas.microsoft.com/office/powerpoint/2010/main" val="1560654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2A8CDA-4D95-E644-B2C0-ACD1992B3BB8}" type="datetimeFigureOut">
              <a:rPr lang="en-US" smtClean="0"/>
              <a:t>12/12/16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CE7CE7-FD42-C04B-A8FD-23DA380ACFC6}" type="slidenum">
              <a:rPr lang="en-US" smtClean="0"/>
              <a:t>‹#›</a:t>
            </a:fld>
            <a:endParaRPr lang="en-US"/>
          </a:p>
        </p:txBody>
      </p:sp>
    </p:spTree>
    <p:extLst>
      <p:ext uri="{BB962C8B-B14F-4D97-AF65-F5344CB8AC3E}">
        <p14:creationId xmlns:p14="http://schemas.microsoft.com/office/powerpoint/2010/main" val="3851078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GB"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D2A8CDA-4D95-E644-B2C0-ACD1992B3BB8}" type="datetimeFigureOut">
              <a:rPr lang="en-US" smtClean="0"/>
              <a:t>12/12/16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E7CE7-FD42-C04B-A8FD-23DA380ACFC6}" type="slidenum">
              <a:rPr lang="en-US" smtClean="0"/>
              <a:t>‹#›</a:t>
            </a:fld>
            <a:endParaRPr lang="en-US"/>
          </a:p>
        </p:txBody>
      </p:sp>
    </p:spTree>
    <p:extLst>
      <p:ext uri="{BB962C8B-B14F-4D97-AF65-F5344CB8AC3E}">
        <p14:creationId xmlns:p14="http://schemas.microsoft.com/office/powerpoint/2010/main" val="1963270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GB"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D2A8CDA-4D95-E644-B2C0-ACD1992B3BB8}" type="datetimeFigureOut">
              <a:rPr lang="en-US" smtClean="0"/>
              <a:t>12/12/16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E7CE7-FD42-C04B-A8FD-23DA380ACFC6}" type="slidenum">
              <a:rPr lang="en-US" smtClean="0"/>
              <a:t>‹#›</a:t>
            </a:fld>
            <a:endParaRPr lang="en-US"/>
          </a:p>
        </p:txBody>
      </p:sp>
    </p:spTree>
    <p:extLst>
      <p:ext uri="{BB962C8B-B14F-4D97-AF65-F5344CB8AC3E}">
        <p14:creationId xmlns:p14="http://schemas.microsoft.com/office/powerpoint/2010/main" val="42727851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1143000"/>
          </a:xfrm>
          <a:prstGeom prst="rect">
            <a:avLst/>
          </a:prstGeom>
        </p:spPr>
        <p:txBody>
          <a:bodyPr vert="horz" lIns="121899" tIns="60949" rIns="121899" bIns="60949"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FD2A8CDA-4D95-E644-B2C0-ACD1992B3BB8}" type="datetimeFigureOut">
              <a:rPr lang="en-US" smtClean="0"/>
              <a:t>12/12/16</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19CE7CE7-FD42-C04B-A8FD-23DA380ACFC6}" type="slidenum">
              <a:rPr lang="en-US" smtClean="0"/>
              <a:t>‹#›</a:t>
            </a:fld>
            <a:endParaRPr lang="en-US"/>
          </a:p>
        </p:txBody>
      </p:sp>
    </p:spTree>
    <p:extLst>
      <p:ext uri="{BB962C8B-B14F-4D97-AF65-F5344CB8AC3E}">
        <p14:creationId xmlns:p14="http://schemas.microsoft.com/office/powerpoint/2010/main" val="2504611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493"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609493" rtl="0" eaLnBrk="1" latinLnBrk="0" hangingPunct="1">
        <a:spcBef>
          <a:spcPct val="20000"/>
        </a:spcBef>
        <a:buFont typeface="Arial"/>
        <a:buChar char="•"/>
        <a:defRPr sz="4300" kern="1200">
          <a:solidFill>
            <a:schemeClr val="tx1"/>
          </a:solidFill>
          <a:latin typeface="+mn-lt"/>
          <a:ea typeface="+mn-ea"/>
          <a:cs typeface="+mn-cs"/>
        </a:defRPr>
      </a:lvl1pPr>
      <a:lvl2pPr marL="990427" indent="-380933" algn="l" defTabSz="609493" rtl="0" eaLnBrk="1" latinLnBrk="0" hangingPunct="1">
        <a:spcBef>
          <a:spcPct val="20000"/>
        </a:spcBef>
        <a:buFont typeface="Arial"/>
        <a:buChar char="–"/>
        <a:defRPr sz="3700" kern="1200">
          <a:solidFill>
            <a:schemeClr val="tx1"/>
          </a:solidFill>
          <a:latin typeface="+mn-lt"/>
          <a:ea typeface="+mn-ea"/>
          <a:cs typeface="+mn-cs"/>
        </a:defRPr>
      </a:lvl2pPr>
      <a:lvl3pPr marL="1523733" indent="-304747" algn="l" defTabSz="609493" rtl="0" eaLnBrk="1" latinLnBrk="0" hangingPunct="1">
        <a:spcBef>
          <a:spcPct val="20000"/>
        </a:spcBef>
        <a:buFont typeface="Arial"/>
        <a:buChar char="•"/>
        <a:defRPr sz="3200" kern="1200">
          <a:solidFill>
            <a:schemeClr val="tx1"/>
          </a:solidFill>
          <a:latin typeface="+mn-lt"/>
          <a:ea typeface="+mn-ea"/>
          <a:cs typeface="+mn-cs"/>
        </a:defRPr>
      </a:lvl3pPr>
      <a:lvl4pPr marL="2133227" indent="-304747" algn="l" defTabSz="609493" rtl="0" eaLnBrk="1" latinLnBrk="0" hangingPunct="1">
        <a:spcBef>
          <a:spcPct val="20000"/>
        </a:spcBef>
        <a:buFont typeface="Arial"/>
        <a:buChar char="–"/>
        <a:defRPr sz="2700" kern="1200">
          <a:solidFill>
            <a:schemeClr val="tx1"/>
          </a:solidFill>
          <a:latin typeface="+mn-lt"/>
          <a:ea typeface="+mn-ea"/>
          <a:cs typeface="+mn-cs"/>
        </a:defRPr>
      </a:lvl4pPr>
      <a:lvl5pPr marL="2742720" indent="-304747" algn="l" defTabSz="609493" rtl="0" eaLnBrk="1" latinLnBrk="0" hangingPunct="1">
        <a:spcBef>
          <a:spcPct val="20000"/>
        </a:spcBef>
        <a:buFont typeface="Arial"/>
        <a:buChar char="»"/>
        <a:defRPr sz="2700" kern="1200">
          <a:solidFill>
            <a:schemeClr val="tx1"/>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tiff"/><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www.sharethemiracle.org/wp-content/uploads/2016/01/IMG_5913.jpg" TargetMode="External"/><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www.sharethemiracle.org/share-your-story-2/" TargetMode="External"/><Relationship Id="rId5" Type="http://schemas.openxmlformats.org/officeDocument/2006/relationships/hyperlink" Target="mailto:info@sharethemiracle.org" TargetMode="External"/><Relationship Id="rId6" Type="http://schemas.openxmlformats.org/officeDocument/2006/relationships/hyperlink" Target="https://www.instagram.com/sharethemiracle/" TargetMode="External"/><Relationship Id="rId7" Type="http://schemas.openxmlformats.org/officeDocument/2006/relationships/hyperlink" Target="https://www.facebook.com/sharemiracleuk/" TargetMode="External"/><Relationship Id="rId8" Type="http://schemas.openxmlformats.org/officeDocument/2006/relationships/hyperlink" Target="https://mobile.twitter.com/ShareMiracleUK" TargetMode="External"/><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74311" y="772350"/>
            <a:ext cx="6443379" cy="549936"/>
          </a:xfrm>
          <a:prstGeom prst="rect">
            <a:avLst/>
          </a:prstGeom>
        </p:spPr>
      </p:pic>
      <p:pic>
        <p:nvPicPr>
          <p:cNvPr id="5" name="Picture 4" descr="sharethemiracle montage 2015.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71467" y="1322286"/>
            <a:ext cx="6646223" cy="4160589"/>
          </a:xfrm>
          <a:prstGeom prst="rect">
            <a:avLst/>
          </a:prstGeom>
        </p:spPr>
      </p:pic>
      <p:sp>
        <p:nvSpPr>
          <p:cNvPr id="6" name="Rectangle 5"/>
          <p:cNvSpPr/>
          <p:nvPr/>
        </p:nvSpPr>
        <p:spPr>
          <a:xfrm>
            <a:off x="1184238" y="5731480"/>
            <a:ext cx="9696963" cy="954107"/>
          </a:xfrm>
          <a:prstGeom prst="rect">
            <a:avLst/>
          </a:prstGeom>
        </p:spPr>
        <p:txBody>
          <a:bodyPr wrap="square">
            <a:spAutoFit/>
          </a:bodyPr>
          <a:lstStyle/>
          <a:p>
            <a:pPr algn="ctr"/>
            <a:r>
              <a:rPr lang="en-US" sz="2800" b="0" i="1" kern="1200" dirty="0" smtClean="0">
                <a:solidFill>
                  <a:schemeClr val="tx1"/>
                </a:solidFill>
                <a:effectLst/>
                <a:latin typeface="+mn-lt"/>
                <a:ea typeface="+mn-ea"/>
                <a:cs typeface="+mn-cs"/>
              </a:rPr>
              <a:t>Easter </a:t>
            </a:r>
            <a:r>
              <a:rPr lang="en-US" sz="2800" b="0" i="1" kern="1200" dirty="0" smtClean="0">
                <a:solidFill>
                  <a:schemeClr val="tx1"/>
                </a:solidFill>
                <a:effectLst/>
                <a:latin typeface="+mn-lt"/>
                <a:ea typeface="+mn-ea"/>
                <a:cs typeface="+mn-cs"/>
              </a:rPr>
              <a:t>2017 </a:t>
            </a:r>
            <a:r>
              <a:rPr lang="en-US" sz="2800" b="0" i="1" kern="1200" dirty="0" smtClean="0">
                <a:solidFill>
                  <a:schemeClr val="tx1"/>
                </a:solidFill>
                <a:effectLst/>
                <a:latin typeface="+mn-lt"/>
                <a:ea typeface="+mn-ea"/>
                <a:cs typeface="+mn-cs"/>
              </a:rPr>
              <a:t>– Your</a:t>
            </a:r>
            <a:r>
              <a:rPr lang="en-US" sz="2800" b="0" i="1" kern="1200" baseline="0" dirty="0" smtClean="0">
                <a:solidFill>
                  <a:schemeClr val="tx1"/>
                </a:solidFill>
                <a:effectLst/>
                <a:latin typeface="+mn-lt"/>
                <a:ea typeface="+mn-ea"/>
                <a:cs typeface="+mn-cs"/>
              </a:rPr>
              <a:t> Top</a:t>
            </a:r>
            <a:r>
              <a:rPr lang="en-US" sz="2800" b="0" i="1" kern="1200" dirty="0" smtClean="0">
                <a:solidFill>
                  <a:schemeClr val="tx1"/>
                </a:solidFill>
                <a:effectLst/>
                <a:latin typeface="+mn-lt"/>
                <a:ea typeface="+mn-ea"/>
                <a:cs typeface="+mn-cs"/>
              </a:rPr>
              <a:t> Tips guide to create your own event and share</a:t>
            </a:r>
            <a:r>
              <a:rPr lang="en-US" sz="2800" b="0" i="1" kern="1200" baseline="0" dirty="0" smtClean="0">
                <a:solidFill>
                  <a:schemeClr val="tx1"/>
                </a:solidFill>
                <a:effectLst/>
                <a:latin typeface="+mn-lt"/>
                <a:ea typeface="+mn-ea"/>
                <a:cs typeface="+mn-cs"/>
              </a:rPr>
              <a:t> </a:t>
            </a:r>
            <a:r>
              <a:rPr lang="en-US" sz="2800" b="0" i="1" kern="1200" dirty="0" smtClean="0">
                <a:solidFill>
                  <a:schemeClr val="tx1"/>
                </a:solidFill>
                <a:effectLst/>
                <a:latin typeface="+mn-lt"/>
                <a:ea typeface="+mn-ea"/>
                <a:cs typeface="+mn-cs"/>
              </a:rPr>
              <a:t>your good news!</a:t>
            </a:r>
            <a:endParaRPr lang="en-GB" sz="2800" b="0" i="1" kern="1200" dirty="0">
              <a:solidFill>
                <a:schemeClr val="tx1"/>
              </a:solidFill>
              <a:effectLst/>
              <a:latin typeface="+mn-lt"/>
              <a:ea typeface="+mn-ea"/>
              <a:cs typeface="+mn-cs"/>
            </a:endParaRPr>
          </a:p>
        </p:txBody>
      </p:sp>
      <p:pic>
        <p:nvPicPr>
          <p:cNvPr id="7" name="Picture 6" descr="logoOG.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13558" y="222312"/>
            <a:ext cx="9090913" cy="1108648"/>
          </a:xfrm>
          <a:prstGeom prst="rect">
            <a:avLst/>
          </a:prstGeom>
        </p:spPr>
      </p:pic>
    </p:spTree>
    <p:extLst>
      <p:ext uri="{BB962C8B-B14F-4D97-AF65-F5344CB8AC3E}">
        <p14:creationId xmlns:p14="http://schemas.microsoft.com/office/powerpoint/2010/main" val="3130643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18572"/>
          </a:xfrm>
          <a:prstGeom prst="rect">
            <a:avLst/>
          </a:prstGeom>
          <a:solidFill>
            <a:srgbClr val="F59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8616" y="264913"/>
            <a:ext cx="5325106" cy="454493"/>
          </a:xfrm>
          <a:prstGeom prst="rect">
            <a:avLst/>
          </a:prstGeom>
        </p:spPr>
      </p:pic>
      <p:sp>
        <p:nvSpPr>
          <p:cNvPr id="6" name="TextBox 5"/>
          <p:cNvSpPr txBox="1"/>
          <p:nvPr/>
        </p:nvSpPr>
        <p:spPr>
          <a:xfrm>
            <a:off x="368300" y="1991168"/>
            <a:ext cx="6376667" cy="2862323"/>
          </a:xfrm>
          <a:prstGeom prst="rect">
            <a:avLst/>
          </a:prstGeom>
          <a:noFill/>
        </p:spPr>
        <p:txBody>
          <a:bodyPr wrap="square" rtlCol="0">
            <a:spAutoFit/>
          </a:bodyPr>
          <a:lstStyle/>
          <a:p>
            <a:r>
              <a:rPr lang="en-US" sz="1800" kern="1200" dirty="0" smtClean="0">
                <a:solidFill>
                  <a:schemeClr val="tx1"/>
                </a:solidFill>
                <a:latin typeface="+mn-lt"/>
                <a:ea typeface="+mn-ea"/>
                <a:cs typeface="+mn-cs"/>
              </a:rPr>
              <a:t>In</a:t>
            </a:r>
            <a:r>
              <a:rPr lang="en-US" sz="1800" kern="1200" baseline="0" dirty="0" smtClean="0">
                <a:solidFill>
                  <a:schemeClr val="tx1"/>
                </a:solidFill>
                <a:latin typeface="+mn-lt"/>
                <a:ea typeface="+mn-ea"/>
                <a:cs typeface="+mn-cs"/>
              </a:rPr>
              <a:t> 2015</a:t>
            </a:r>
            <a:r>
              <a:rPr lang="en-US" sz="1800" kern="1200" dirty="0" smtClean="0">
                <a:solidFill>
                  <a:schemeClr val="tx1"/>
                </a:solidFill>
                <a:latin typeface="+mn-lt"/>
                <a:ea typeface="+mn-ea"/>
                <a:cs typeface="+mn-cs"/>
              </a:rPr>
              <a:t>, groups ran </a:t>
            </a:r>
            <a:r>
              <a:rPr lang="en-US" sz="1800" kern="1200" dirty="0" err="1" smtClean="0">
                <a:solidFill>
                  <a:schemeClr val="tx1"/>
                </a:solidFill>
                <a:latin typeface="+mn-lt"/>
                <a:ea typeface="+mn-ea"/>
                <a:cs typeface="+mn-cs"/>
              </a:rPr>
              <a:t>ShareTheMiracle</a:t>
            </a:r>
            <a:r>
              <a:rPr lang="en-US" sz="1800" kern="1200" dirty="0" smtClean="0">
                <a:solidFill>
                  <a:schemeClr val="tx1"/>
                </a:solidFill>
                <a:latin typeface="+mn-lt"/>
                <a:ea typeface="+mn-ea"/>
                <a:cs typeface="+mn-cs"/>
              </a:rPr>
              <a:t> up and down the country in Great Ormond Street Hospital, through Westminster council, schools, churches, to the homeless, elderly, victims of human trafficking and more. Its been so exciting to see it grow from engaging 100 people during Easter 2013 to engaging over </a:t>
            </a:r>
            <a:r>
              <a:rPr lang="en-US" sz="1800" dirty="0" smtClean="0"/>
              <a:t>23</a:t>
            </a:r>
            <a:r>
              <a:rPr lang="en-US" sz="1800" kern="1200" dirty="0" smtClean="0">
                <a:solidFill>
                  <a:schemeClr val="tx1"/>
                </a:solidFill>
                <a:latin typeface="+mn-lt"/>
                <a:ea typeface="+mn-ea"/>
                <a:cs typeface="+mn-cs"/>
              </a:rPr>
              <a:t>,000 </a:t>
            </a:r>
            <a:r>
              <a:rPr lang="en-US" sz="1800" kern="1200" dirty="0" smtClean="0">
                <a:solidFill>
                  <a:schemeClr val="tx1"/>
                </a:solidFill>
                <a:latin typeface="+mn-lt"/>
                <a:ea typeface="+mn-ea"/>
                <a:cs typeface="+mn-cs"/>
              </a:rPr>
              <a:t>people across the UK last Easter</a:t>
            </a:r>
          </a:p>
          <a:p>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By engaging in </a:t>
            </a:r>
            <a:r>
              <a:rPr lang="en-US" sz="1800" kern="1200" baseline="0" dirty="0" err="1" smtClean="0">
                <a:solidFill>
                  <a:schemeClr val="tx1"/>
                </a:solidFill>
                <a:latin typeface="+mn-lt"/>
                <a:ea typeface="+mn-ea"/>
                <a:cs typeface="+mn-cs"/>
              </a:rPr>
              <a:t>ShareTheMiracle</a:t>
            </a:r>
            <a:r>
              <a:rPr lang="en-US" sz="1800" kern="1200" baseline="0" dirty="0" smtClean="0">
                <a:solidFill>
                  <a:schemeClr val="tx1"/>
                </a:solidFill>
                <a:latin typeface="+mn-lt"/>
                <a:ea typeface="+mn-ea"/>
                <a:cs typeface="+mn-cs"/>
              </a:rPr>
              <a:t> this Easter you join with groups far and wide in helping transform your communities through acts of kindness.</a:t>
            </a:r>
            <a:endParaRPr lang="en-GB" dirty="0"/>
          </a:p>
        </p:txBody>
      </p:sp>
      <p:sp>
        <p:nvSpPr>
          <p:cNvPr id="7" name="TextBox 6"/>
          <p:cNvSpPr txBox="1"/>
          <p:nvPr/>
        </p:nvSpPr>
        <p:spPr>
          <a:xfrm>
            <a:off x="-274605" y="1252384"/>
            <a:ext cx="9001394" cy="523220"/>
          </a:xfrm>
          <a:prstGeom prst="rect">
            <a:avLst/>
          </a:prstGeom>
          <a:noFill/>
        </p:spPr>
        <p:txBody>
          <a:bodyPr wrap="square" rtlCol="0">
            <a:spAutoFit/>
          </a:bodyPr>
          <a:lstStyle/>
          <a:p>
            <a:pPr lvl="0" algn="ctr"/>
            <a:r>
              <a:rPr lang="is-IS" sz="2800" b="1" kern="1200" dirty="0" smtClean="0">
                <a:solidFill>
                  <a:schemeClr val="tx1"/>
                </a:solidFill>
                <a:effectLst/>
                <a:latin typeface="+mn-lt"/>
                <a:ea typeface="+mn-ea"/>
                <a:cs typeface="+mn-cs"/>
              </a:rPr>
              <a:t>You are wonderful</a:t>
            </a:r>
            <a:r>
              <a:rPr lang="is-IS" sz="2800" b="1" kern="1200" baseline="0" dirty="0" smtClean="0">
                <a:solidFill>
                  <a:schemeClr val="tx1"/>
                </a:solidFill>
                <a:effectLst/>
                <a:latin typeface="+mn-lt"/>
                <a:ea typeface="+mn-ea"/>
                <a:cs typeface="+mn-cs"/>
              </a:rPr>
              <a:t> </a:t>
            </a:r>
            <a:r>
              <a:rPr lang="is-IS" sz="2800" b="1" kern="1200" dirty="0" smtClean="0">
                <a:solidFill>
                  <a:schemeClr val="tx1"/>
                </a:solidFill>
                <a:effectLst/>
                <a:latin typeface="+mn-lt"/>
                <a:ea typeface="+mn-ea"/>
                <a:cs typeface="+mn-cs"/>
              </a:rPr>
              <a:t>part of something much larger...</a:t>
            </a:r>
            <a:endParaRPr lang="en-GB" sz="2800" kern="1200" dirty="0" smtClean="0">
              <a:solidFill>
                <a:schemeClr val="tx1"/>
              </a:solidFill>
              <a:effectLst/>
              <a:latin typeface="+mn-lt"/>
              <a:ea typeface="+mn-ea"/>
              <a:cs typeface="+mn-cs"/>
            </a:endParaRPr>
          </a:p>
        </p:txBody>
      </p:sp>
      <p:pic>
        <p:nvPicPr>
          <p:cNvPr id="8" name="Picture 7" descr="GOSH.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67713" y="1775604"/>
            <a:ext cx="2680878" cy="2013451"/>
          </a:xfrm>
          <a:prstGeom prst="rect">
            <a:avLst/>
          </a:prstGeom>
        </p:spPr>
      </p:pic>
      <p:pic>
        <p:nvPicPr>
          <p:cNvPr id="9" name="Picture 8" descr="Richmond Park Academy1.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49873" y="4026902"/>
            <a:ext cx="1835679" cy="2322701"/>
          </a:xfrm>
          <a:prstGeom prst="rect">
            <a:avLst/>
          </a:prstGeom>
        </p:spPr>
      </p:pic>
      <p:pic>
        <p:nvPicPr>
          <p:cNvPr id="10" name="Picture 9" descr="IMG_5800.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22087" y="4026901"/>
            <a:ext cx="2078854" cy="2322701"/>
          </a:xfrm>
          <a:prstGeom prst="rect">
            <a:avLst/>
          </a:prstGeom>
        </p:spPr>
      </p:pic>
    </p:spTree>
    <p:extLst>
      <p:ext uri="{BB962C8B-B14F-4D97-AF65-F5344CB8AC3E}">
        <p14:creationId xmlns:p14="http://schemas.microsoft.com/office/powerpoint/2010/main" val="1808324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018572"/>
          </a:xfrm>
          <a:prstGeom prst="rect">
            <a:avLst/>
          </a:prstGeom>
          <a:solidFill>
            <a:srgbClr val="F59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8616" y="264913"/>
            <a:ext cx="5325106" cy="454493"/>
          </a:xfrm>
          <a:prstGeom prst="rect">
            <a:avLst/>
          </a:prstGeom>
        </p:spPr>
      </p:pic>
      <p:sp>
        <p:nvSpPr>
          <p:cNvPr id="8" name="Rectangle 6"/>
          <p:cNvSpPr>
            <a:spLocks noChangeArrowheads="1"/>
          </p:cNvSpPr>
          <p:nvPr/>
        </p:nvSpPr>
        <p:spPr bwMode="auto">
          <a:xfrm>
            <a:off x="0" y="-27548"/>
            <a:ext cx="1197764"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1003300" algn="l"/>
              </a:tabLst>
            </a:pPr>
            <a:r>
              <a:rPr kumimoji="0" lang="en-US" sz="1400" b="0" i="0" u="none" strike="noStrike" cap="none" normalizeH="0" baseline="0" dirty="0" smtClean="0">
                <a:ln>
                  <a:noFill/>
                </a:ln>
                <a:solidFill>
                  <a:schemeClr val="tx1"/>
                </a:solidFill>
                <a:effectLst/>
                <a:latin typeface="Cambria" pitchFamily="18" charset="0"/>
                <a:ea typeface="MS Mincho" pitchFamily="49" charset="-128"/>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1003300" algn="l"/>
              </a:tabLst>
            </a:pPr>
            <a:r>
              <a:rPr kumimoji="0" lang="en-US" sz="1400" b="0" i="0" u="none" strike="noStrike" cap="none" normalizeH="0" baseline="0" dirty="0" smtClean="0">
                <a:ln>
                  <a:noFill/>
                </a:ln>
                <a:solidFill>
                  <a:schemeClr val="tx1"/>
                </a:solidFill>
                <a:effectLst/>
                <a:latin typeface="Cambria" pitchFamily="18" charset="0"/>
                <a:ea typeface="MS Mincho" pitchFamily="49" charset="-128"/>
                <a:cs typeface="Times New Roman" pitchFamily="18" charset="0"/>
              </a:rPr>
              <a:t/>
            </a:r>
            <a:br>
              <a:rPr kumimoji="0" lang="en-US" sz="1400" b="0" i="0" u="none" strike="noStrike" cap="none" normalizeH="0" baseline="0" dirty="0" smtClean="0">
                <a:ln>
                  <a:noFill/>
                </a:ln>
                <a:solidFill>
                  <a:schemeClr val="tx1"/>
                </a:solidFill>
                <a:effectLst/>
                <a:latin typeface="Cambria" pitchFamily="18" charset="0"/>
                <a:ea typeface="MS Mincho" pitchFamily="49" charset="-128"/>
                <a:cs typeface="Times New Roman" pitchFamily="18" charset="0"/>
              </a:rPr>
            </a:b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03300" algn="l"/>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Box 8"/>
          <p:cNvSpPr txBox="1"/>
          <p:nvPr/>
        </p:nvSpPr>
        <p:spPr>
          <a:xfrm>
            <a:off x="4330700" y="2174475"/>
            <a:ext cx="5854700" cy="480131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03300" algn="l"/>
              </a:tabLst>
            </a:pPr>
            <a:r>
              <a:rPr kumimoji="0" lang="en-US" sz="1800" b="0" i="0" u="none" strike="noStrike" cap="none" normalizeH="0" baseline="0" dirty="0" smtClean="0">
                <a:ln>
                  <a:noFill/>
                </a:ln>
                <a:solidFill>
                  <a:schemeClr val="tx1"/>
                </a:solidFill>
                <a:effectLst/>
                <a:latin typeface="+mn-lt"/>
                <a:ea typeface="MS Mincho" pitchFamily="49" charset="-128"/>
                <a:cs typeface="Times New Roman" pitchFamily="18" charset="0"/>
              </a:rPr>
              <a:t>Easter is approaching and it’s almost time to </a:t>
            </a:r>
            <a:r>
              <a:rPr kumimoji="0" lang="en-US" sz="1800" b="0" i="0" u="none" strike="noStrike" cap="none" normalizeH="0" baseline="0" dirty="0" err="1" smtClean="0">
                <a:ln>
                  <a:noFill/>
                </a:ln>
                <a:solidFill>
                  <a:schemeClr val="tx1"/>
                </a:solidFill>
                <a:effectLst/>
                <a:latin typeface="+mn-lt"/>
                <a:ea typeface="MS Mincho" pitchFamily="49" charset="-128"/>
                <a:cs typeface="Times New Roman" pitchFamily="18" charset="0"/>
              </a:rPr>
              <a:t>ShareTheMiracle</a:t>
            </a:r>
            <a:r>
              <a:rPr kumimoji="0" lang="en-US" sz="1800" b="0" i="0" u="none" strike="noStrike" cap="none" normalizeH="0" baseline="0" dirty="0" smtClean="0">
                <a:ln>
                  <a:noFill/>
                </a:ln>
                <a:solidFill>
                  <a:schemeClr val="tx1"/>
                </a:solidFill>
                <a:effectLst/>
                <a:latin typeface="+mn-lt"/>
                <a:ea typeface="MS Mincho" pitchFamily="49" charset="-128"/>
                <a:cs typeface="Times New Roman" pitchFamily="18" charset="0"/>
              </a:rPr>
              <a:t> in your community. </a:t>
            </a:r>
          </a:p>
          <a:p>
            <a:pPr marL="0" marR="0" lvl="0" indent="0" algn="l" defTabSz="914400" rtl="0" eaLnBrk="1" fontAlgn="base" latinLnBrk="0" hangingPunct="1">
              <a:lnSpc>
                <a:spcPct val="100000"/>
              </a:lnSpc>
              <a:spcBef>
                <a:spcPct val="0"/>
              </a:spcBef>
              <a:spcAft>
                <a:spcPct val="0"/>
              </a:spcAft>
              <a:buClrTx/>
              <a:buSzTx/>
              <a:buFontTx/>
              <a:buNone/>
              <a:tabLst>
                <a:tab pos="1003300" algn="l"/>
              </a:tabLst>
            </a:pPr>
            <a:endParaRPr kumimoji="0" lang="en-US" sz="1800" b="0" i="0" u="none" strike="noStrike" cap="none" normalizeH="0" baseline="0" dirty="0" smtClean="0">
              <a:ln>
                <a:noFill/>
              </a:ln>
              <a:solidFill>
                <a:schemeClr val="tx1"/>
              </a:solidFill>
              <a:effectLst/>
              <a:latin typeface="+mn-lt"/>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003300" algn="l"/>
              </a:tabLst>
            </a:pPr>
            <a:r>
              <a:rPr kumimoji="0" lang="en-US" sz="1800" b="0" i="0" u="none" strike="noStrike" cap="none" normalizeH="0" baseline="0" dirty="0" smtClean="0">
                <a:ln>
                  <a:noFill/>
                </a:ln>
                <a:solidFill>
                  <a:schemeClr val="tx1"/>
                </a:solidFill>
                <a:effectLst/>
                <a:latin typeface="+mn-lt"/>
                <a:ea typeface="MS Mincho" pitchFamily="49" charset="-128"/>
                <a:cs typeface="Times New Roman" pitchFamily="18" charset="0"/>
              </a:rPr>
              <a:t>With your help, we are looking forward to this being the best year yet!</a:t>
            </a:r>
          </a:p>
          <a:p>
            <a:pPr marL="0" marR="0" lvl="0" indent="0" algn="l" defTabSz="914400" rtl="0" eaLnBrk="1" fontAlgn="base" latinLnBrk="0" hangingPunct="1">
              <a:lnSpc>
                <a:spcPct val="100000"/>
              </a:lnSpc>
              <a:spcBef>
                <a:spcPct val="0"/>
              </a:spcBef>
              <a:spcAft>
                <a:spcPct val="0"/>
              </a:spcAft>
              <a:buClrTx/>
              <a:buSzTx/>
              <a:buFontTx/>
              <a:buNone/>
              <a:tabLst>
                <a:tab pos="1003300" algn="l"/>
              </a:tabLst>
            </a:pPr>
            <a:endParaRPr kumimoji="0" lang="en-US" sz="1800" b="0" i="0" u="none" strike="noStrike" cap="none" normalizeH="0" baseline="0" dirty="0" smtClean="0">
              <a:ln>
                <a:noFill/>
              </a:ln>
              <a:solidFill>
                <a:schemeClr val="tx1"/>
              </a:solidFill>
              <a:effectLst/>
              <a:latin typeface="+mn-lt"/>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003300" algn="l"/>
              </a:tabLst>
            </a:pPr>
            <a:r>
              <a:rPr kumimoji="0" lang="en-US" sz="1800" b="0" i="0" u="none" strike="noStrike" cap="none" normalizeH="0" baseline="0" dirty="0" smtClean="0">
                <a:ln>
                  <a:noFill/>
                </a:ln>
                <a:solidFill>
                  <a:schemeClr val="tx1"/>
                </a:solidFill>
                <a:effectLst/>
                <a:latin typeface="+mn-lt"/>
                <a:ea typeface="MS Mincho" pitchFamily="49" charset="-128"/>
                <a:cs typeface="Times New Roman" pitchFamily="18" charset="0"/>
              </a:rPr>
              <a:t>We believe that we are all designed for kindness and that kindness can help to transform YOUR communities this Easter. </a:t>
            </a:r>
          </a:p>
          <a:p>
            <a:pPr marL="0" marR="0" lvl="0" indent="0" algn="l" defTabSz="914400" rtl="0" eaLnBrk="1" fontAlgn="base" latinLnBrk="0" hangingPunct="1">
              <a:lnSpc>
                <a:spcPct val="100000"/>
              </a:lnSpc>
              <a:spcBef>
                <a:spcPct val="0"/>
              </a:spcBef>
              <a:spcAft>
                <a:spcPct val="0"/>
              </a:spcAft>
              <a:buClrTx/>
              <a:buSzTx/>
              <a:buFontTx/>
              <a:buNone/>
              <a:tabLst>
                <a:tab pos="1003300" algn="l"/>
              </a:tabLst>
            </a:pPr>
            <a:endParaRPr kumimoji="0" lang="en-US" sz="1800" b="0" i="0" u="none" strike="noStrike" cap="none" normalizeH="0" baseline="0" dirty="0" smtClean="0">
              <a:ln>
                <a:noFill/>
              </a:ln>
              <a:solidFill>
                <a:schemeClr val="tx1"/>
              </a:solidFill>
              <a:effectLst/>
              <a:latin typeface="+mn-lt"/>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03300" algn="l"/>
              </a:tabLst>
            </a:pPr>
            <a:r>
              <a:rPr kumimoji="0" lang="en-US" sz="1800" b="0" i="0" u="none" strike="noStrike" cap="none" normalizeH="0" baseline="0" dirty="0" smtClean="0">
                <a:ln>
                  <a:noFill/>
                </a:ln>
                <a:solidFill>
                  <a:schemeClr val="tx1"/>
                </a:solidFill>
                <a:effectLst/>
                <a:latin typeface="+mn-lt"/>
                <a:ea typeface="MS Mincho" pitchFamily="49" charset="-128"/>
                <a:cs typeface="Times New Roman" pitchFamily="18" charset="0"/>
              </a:rPr>
              <a:t>Wishing you a very Happy Easter. </a:t>
            </a:r>
          </a:p>
          <a:p>
            <a:pPr marL="0" marR="0" lvl="0" indent="0" algn="l" defTabSz="914400" rtl="0" eaLnBrk="0" fontAlgn="base" latinLnBrk="0" hangingPunct="0">
              <a:lnSpc>
                <a:spcPct val="100000"/>
              </a:lnSpc>
              <a:spcBef>
                <a:spcPct val="0"/>
              </a:spcBef>
              <a:spcAft>
                <a:spcPct val="0"/>
              </a:spcAft>
              <a:buClrTx/>
              <a:buSzTx/>
              <a:buFontTx/>
              <a:buNone/>
              <a:tabLst>
                <a:tab pos="1003300" algn="l"/>
              </a:tabLst>
            </a:pPr>
            <a:endParaRPr kumimoji="0" lang="en-US" sz="1800" b="0" i="0" u="none" strike="noStrike" cap="none" normalizeH="0" baseline="0" dirty="0" smtClean="0">
              <a:ln>
                <a:noFill/>
              </a:ln>
              <a:solidFill>
                <a:schemeClr val="tx1"/>
              </a:solidFill>
              <a:effectLst/>
              <a:latin typeface="+mn-lt"/>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03300" algn="l"/>
              </a:tabLst>
            </a:pPr>
            <a:endParaRPr kumimoji="0" lang="en-US" sz="1800" b="0" i="0" u="none" strike="noStrike" cap="none" normalizeH="0" baseline="0" dirty="0" smtClean="0">
              <a:ln>
                <a:noFill/>
              </a:ln>
              <a:solidFill>
                <a:schemeClr val="tx1"/>
              </a:solidFill>
              <a:effectLst/>
              <a:latin typeface="+mn-lt"/>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03300" algn="l"/>
              </a:tabLst>
            </a:pPr>
            <a:r>
              <a:rPr kumimoji="0" lang="en-US" sz="1800" b="0" i="0" u="none" strike="noStrike" cap="none" normalizeH="0" baseline="0" dirty="0" smtClean="0">
                <a:ln>
                  <a:noFill/>
                </a:ln>
                <a:solidFill>
                  <a:schemeClr val="tx1"/>
                </a:solidFill>
                <a:effectLst/>
                <a:latin typeface="+mn-lt"/>
                <a:ea typeface="MS Mincho" pitchFamily="49" charset="-128"/>
                <a:cs typeface="Times New Roman" pitchFamily="18" charset="0"/>
              </a:rPr>
              <a:t>Dan</a:t>
            </a:r>
          </a:p>
          <a:p>
            <a:pPr marL="0" marR="0" lvl="0" indent="0" algn="l" defTabSz="914400" rtl="0" eaLnBrk="0" fontAlgn="base" latinLnBrk="0" hangingPunct="0">
              <a:lnSpc>
                <a:spcPct val="100000"/>
              </a:lnSpc>
              <a:spcBef>
                <a:spcPct val="0"/>
              </a:spcBef>
              <a:spcAft>
                <a:spcPct val="0"/>
              </a:spcAft>
              <a:buClrTx/>
              <a:buSzTx/>
              <a:buFontTx/>
              <a:buNone/>
              <a:tabLst>
                <a:tab pos="1003300" algn="l"/>
              </a:tabLst>
            </a:pPr>
            <a:endParaRPr kumimoji="0" lang="en-US" sz="1800" b="0" i="0" u="none" strike="noStrike" cap="none" normalizeH="0" baseline="0" dirty="0" smtClean="0">
              <a:ln>
                <a:noFill/>
              </a:ln>
              <a:solidFill>
                <a:schemeClr val="tx1"/>
              </a:solidFill>
              <a:effectLst/>
              <a:latin typeface="+mn-lt"/>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03300" algn="l"/>
              </a:tabLst>
            </a:pPr>
            <a:r>
              <a:rPr kumimoji="0" lang="en-US" sz="1800" b="0" i="1" u="none" strike="noStrike" cap="none" normalizeH="0" baseline="0" dirty="0" smtClean="0">
                <a:ln>
                  <a:noFill/>
                </a:ln>
                <a:solidFill>
                  <a:schemeClr val="tx1"/>
                </a:solidFill>
                <a:effectLst/>
                <a:latin typeface="+mn-lt"/>
                <a:ea typeface="MS Mincho" pitchFamily="49" charset="-128"/>
                <a:cs typeface="Times New Roman" pitchFamily="18" charset="0"/>
              </a:rPr>
              <a:t>Daniel Usher, Founder, </a:t>
            </a:r>
            <a:r>
              <a:rPr kumimoji="0" lang="en-US" sz="1800" b="0" i="1" u="none" strike="noStrike" cap="none" normalizeH="0" baseline="0" dirty="0" err="1" smtClean="0">
                <a:ln>
                  <a:noFill/>
                </a:ln>
                <a:solidFill>
                  <a:schemeClr val="tx1"/>
                </a:solidFill>
                <a:effectLst/>
                <a:latin typeface="+mn-lt"/>
                <a:ea typeface="MS Mincho" pitchFamily="49" charset="-128"/>
                <a:cs typeface="Times New Roman" pitchFamily="18" charset="0"/>
              </a:rPr>
              <a:t>ShareTheMiracle</a:t>
            </a:r>
            <a:endParaRPr kumimoji="0" lang="en-GB" sz="1400" b="0" i="1" u="none" strike="noStrike" cap="none" normalizeH="0" baseline="0" dirty="0" smtClean="0">
              <a:ln>
                <a:noFill/>
              </a:ln>
              <a:solidFill>
                <a:schemeClr val="tx1"/>
              </a:solidFill>
              <a:effectLst/>
              <a:latin typeface="+mn-lt"/>
              <a:cs typeface="Arial" pitchFamily="34" charset="0"/>
            </a:endParaRPr>
          </a:p>
          <a:p>
            <a:endParaRPr lang="en-GB" dirty="0"/>
          </a:p>
        </p:txBody>
      </p:sp>
      <p:pic>
        <p:nvPicPr>
          <p:cNvPr id="10" name="Picture 9" descr="STM Fundraise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5984" y="2603500"/>
            <a:ext cx="1772441" cy="3794656"/>
          </a:xfrm>
          <a:prstGeom prst="rect">
            <a:avLst/>
          </a:prstGeom>
        </p:spPr>
      </p:pic>
      <p:sp>
        <p:nvSpPr>
          <p:cNvPr id="11" name="TextBox 10"/>
          <p:cNvSpPr txBox="1"/>
          <p:nvPr/>
        </p:nvSpPr>
        <p:spPr>
          <a:xfrm>
            <a:off x="396785" y="1317022"/>
            <a:ext cx="7240645" cy="523220"/>
          </a:xfrm>
          <a:prstGeom prst="rect">
            <a:avLst/>
          </a:prstGeom>
          <a:noFill/>
        </p:spPr>
        <p:txBody>
          <a:bodyPr wrap="square" rtlCol="0">
            <a:spAutoFit/>
          </a:bodyPr>
          <a:lstStyle/>
          <a:p>
            <a:pPr lvl="0" algn="ctr"/>
            <a:r>
              <a:rPr lang="en-US" sz="2800" b="1" kern="1200" dirty="0" smtClean="0">
                <a:solidFill>
                  <a:schemeClr val="tx1"/>
                </a:solidFill>
                <a:effectLst/>
                <a:latin typeface="+mn-lt"/>
                <a:ea typeface="+mn-ea"/>
                <a:cs typeface="+mn-cs"/>
              </a:rPr>
              <a:t>Thank you for sharing the miracle!</a:t>
            </a:r>
            <a:endParaRPr lang="en-GB" sz="28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5178937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18572"/>
          </a:xfrm>
          <a:prstGeom prst="rect">
            <a:avLst/>
          </a:prstGeom>
          <a:solidFill>
            <a:srgbClr val="F59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8616" y="264913"/>
            <a:ext cx="5325106" cy="454493"/>
          </a:xfrm>
          <a:prstGeom prst="rect">
            <a:avLst/>
          </a:prstGeom>
        </p:spPr>
      </p:pic>
      <p:sp>
        <p:nvSpPr>
          <p:cNvPr id="6" name="TextBox 5"/>
          <p:cNvSpPr txBox="1"/>
          <p:nvPr/>
        </p:nvSpPr>
        <p:spPr>
          <a:xfrm>
            <a:off x="368300" y="1991168"/>
            <a:ext cx="6376667" cy="4431983"/>
          </a:xfrm>
          <a:prstGeom prst="rect">
            <a:avLst/>
          </a:prstGeom>
          <a:noFill/>
        </p:spPr>
        <p:txBody>
          <a:bodyPr wrap="square" rtlCol="0">
            <a:spAutoFit/>
          </a:bodyPr>
          <a:lstStyle/>
          <a:p>
            <a:r>
              <a:rPr lang="en-US" sz="1800" kern="1200" dirty="0" smtClean="0">
                <a:solidFill>
                  <a:schemeClr val="tx1"/>
                </a:solidFill>
                <a:effectLst/>
                <a:latin typeface="+mn-lt"/>
                <a:ea typeface="+mn-ea"/>
                <a:cs typeface="+mn-cs"/>
              </a:rPr>
              <a:t> </a:t>
            </a:r>
            <a:endParaRPr lang="en-GB" sz="2000" kern="1200" dirty="0" smtClean="0">
              <a:solidFill>
                <a:schemeClr val="tx1"/>
              </a:solidFill>
              <a:effectLst/>
              <a:latin typeface="+mn-lt"/>
              <a:ea typeface="+mn-ea"/>
              <a:cs typeface="+mn-cs"/>
            </a:endParaRPr>
          </a:p>
          <a:p>
            <a:r>
              <a:rPr lang="en-US" sz="2000" b="1" kern="1200" dirty="0" smtClean="0">
                <a:solidFill>
                  <a:schemeClr val="tx1"/>
                </a:solidFill>
                <a:effectLst/>
                <a:latin typeface="+mn-lt"/>
                <a:ea typeface="+mn-ea"/>
                <a:cs typeface="+mn-cs"/>
              </a:rPr>
              <a:t>1) GIVE</a:t>
            </a:r>
            <a:endParaRPr lang="en-GB"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Identify a person, or group of people and present them with the gift of an Easter Egg, or a gift of your choosing.  Discounted eggs are available </a:t>
            </a:r>
            <a:r>
              <a:rPr lang="en-US" sz="2000" u="sng" dirty="0" smtClean="0"/>
              <a:t>at </a:t>
            </a:r>
            <a:r>
              <a:rPr lang="en-US" sz="2000" u="sng" dirty="0" err="1" smtClean="0"/>
              <a:t>ShareTheMiracle.org</a:t>
            </a:r>
            <a:endParaRPr lang="en-GB" sz="2000" u="none"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a:t>
            </a:r>
            <a:endParaRPr lang="en-GB" sz="2000" kern="1200" dirty="0" smtClean="0">
              <a:solidFill>
                <a:schemeClr val="tx1"/>
              </a:solidFill>
              <a:effectLst/>
              <a:latin typeface="+mn-lt"/>
              <a:ea typeface="+mn-ea"/>
              <a:cs typeface="+mn-cs"/>
            </a:endParaRPr>
          </a:p>
          <a:p>
            <a:r>
              <a:rPr lang="en-US" sz="2000" b="1" kern="1200" dirty="0" smtClean="0">
                <a:solidFill>
                  <a:schemeClr val="tx1"/>
                </a:solidFill>
                <a:effectLst/>
                <a:latin typeface="+mn-lt"/>
                <a:ea typeface="+mn-ea"/>
                <a:cs typeface="+mn-cs"/>
              </a:rPr>
              <a:t>2) INVITE</a:t>
            </a:r>
            <a:endParaRPr lang="en-GB"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Plan an event, big or small, and invite recipients via the </a:t>
            </a:r>
            <a:r>
              <a:rPr lang="en-US" sz="2000" kern="1200" dirty="0" err="1" smtClean="0">
                <a:solidFill>
                  <a:schemeClr val="tx1"/>
                </a:solidFill>
                <a:effectLst/>
                <a:latin typeface="+mn-lt"/>
                <a:ea typeface="+mn-ea"/>
                <a:cs typeface="+mn-cs"/>
              </a:rPr>
              <a:t>ShareTheMiracle</a:t>
            </a:r>
            <a:r>
              <a:rPr lang="en-US" sz="2000" kern="1200" dirty="0" smtClean="0">
                <a:solidFill>
                  <a:schemeClr val="tx1"/>
                </a:solidFill>
                <a:effectLst/>
                <a:latin typeface="+mn-lt"/>
                <a:ea typeface="+mn-ea"/>
                <a:cs typeface="+mn-cs"/>
              </a:rPr>
              <a:t> Easter card invitations</a:t>
            </a:r>
            <a:endParaRPr lang="en-GB" sz="2000" kern="1200" dirty="0" smtClean="0">
              <a:solidFill>
                <a:schemeClr val="tx1"/>
              </a:solidFill>
              <a:effectLst/>
              <a:latin typeface="+mn-lt"/>
              <a:ea typeface="+mn-ea"/>
              <a:cs typeface="+mn-cs"/>
            </a:endParaRPr>
          </a:p>
          <a:p>
            <a:r>
              <a:rPr lang="en-US" sz="2000" b="1" kern="1200" dirty="0" smtClean="0">
                <a:solidFill>
                  <a:schemeClr val="tx1"/>
                </a:solidFill>
                <a:effectLst/>
                <a:latin typeface="+mn-lt"/>
                <a:ea typeface="+mn-ea"/>
                <a:cs typeface="+mn-cs"/>
              </a:rPr>
              <a:t> </a:t>
            </a:r>
            <a:endParaRPr lang="en-GB" sz="2000" kern="1200" dirty="0" smtClean="0">
              <a:solidFill>
                <a:schemeClr val="tx1"/>
              </a:solidFill>
              <a:effectLst/>
              <a:latin typeface="+mn-lt"/>
              <a:ea typeface="+mn-ea"/>
              <a:cs typeface="+mn-cs"/>
            </a:endParaRPr>
          </a:p>
          <a:p>
            <a:r>
              <a:rPr lang="en-US" sz="2000" b="1" kern="1200" dirty="0" smtClean="0">
                <a:solidFill>
                  <a:schemeClr val="tx1"/>
                </a:solidFill>
                <a:effectLst/>
                <a:latin typeface="+mn-lt"/>
                <a:ea typeface="+mn-ea"/>
                <a:cs typeface="+mn-cs"/>
              </a:rPr>
              <a:t>3) SHARE</a:t>
            </a:r>
            <a:endParaRPr lang="en-GB"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Don’t keep it to yourself! Record the experience, from the giving of the gift to the event itself</a:t>
            </a:r>
            <a:endParaRPr lang="en-GB" sz="2000" kern="1200" dirty="0" smtClean="0">
              <a:solidFill>
                <a:schemeClr val="tx1"/>
              </a:solidFill>
              <a:effectLst/>
              <a:latin typeface="+mn-lt"/>
              <a:ea typeface="+mn-ea"/>
              <a:cs typeface="+mn-cs"/>
            </a:endParaRPr>
          </a:p>
          <a:p>
            <a:endParaRPr lang="en-GB" dirty="0"/>
          </a:p>
        </p:txBody>
      </p:sp>
      <p:sp>
        <p:nvSpPr>
          <p:cNvPr id="7" name="TextBox 6"/>
          <p:cNvSpPr txBox="1"/>
          <p:nvPr/>
        </p:nvSpPr>
        <p:spPr>
          <a:xfrm>
            <a:off x="-274606" y="1252384"/>
            <a:ext cx="10134555" cy="523220"/>
          </a:xfrm>
          <a:prstGeom prst="rect">
            <a:avLst/>
          </a:prstGeom>
          <a:noFill/>
        </p:spPr>
        <p:txBody>
          <a:bodyPr wrap="square" rtlCol="0">
            <a:spAutoFit/>
          </a:bodyPr>
          <a:lstStyle/>
          <a:p>
            <a:pPr lvl="0" algn="ctr"/>
            <a:r>
              <a:rPr lang="en-US" sz="2800" b="1" kern="1200" dirty="0" smtClean="0">
                <a:solidFill>
                  <a:schemeClr val="tx1"/>
                </a:solidFill>
                <a:effectLst/>
                <a:latin typeface="+mn-lt"/>
                <a:ea typeface="+mn-ea"/>
                <a:cs typeface="+mn-cs"/>
              </a:rPr>
              <a:t>What are the key steps I need to take to </a:t>
            </a:r>
            <a:r>
              <a:rPr lang="en-US" sz="2800" b="1" kern="1200" dirty="0" err="1" smtClean="0">
                <a:solidFill>
                  <a:schemeClr val="tx1"/>
                </a:solidFill>
                <a:effectLst/>
                <a:latin typeface="+mn-lt"/>
                <a:ea typeface="+mn-ea"/>
                <a:cs typeface="+mn-cs"/>
              </a:rPr>
              <a:t>ShareTheMiracle</a:t>
            </a:r>
            <a:r>
              <a:rPr lang="en-US" sz="2800" b="1" kern="1200" dirty="0" smtClean="0">
                <a:solidFill>
                  <a:schemeClr val="tx1"/>
                </a:solidFill>
                <a:effectLst/>
                <a:latin typeface="+mn-lt"/>
                <a:ea typeface="+mn-ea"/>
                <a:cs typeface="+mn-cs"/>
              </a:rPr>
              <a:t>?</a:t>
            </a:r>
            <a:endParaRPr lang="en-GB" sz="2800" kern="1200" dirty="0" smtClean="0">
              <a:solidFill>
                <a:schemeClr val="tx1"/>
              </a:solidFill>
              <a:effectLst/>
              <a:latin typeface="+mn-lt"/>
              <a:ea typeface="+mn-ea"/>
              <a:cs typeface="+mn-cs"/>
            </a:endParaRPr>
          </a:p>
        </p:txBody>
      </p:sp>
      <p:pic>
        <p:nvPicPr>
          <p:cNvPr id="8" name="Picture 7" descr="Acts of Kindness Transforming Communitie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94186" y="2574163"/>
            <a:ext cx="4410821" cy="3287532"/>
          </a:xfrm>
          <a:prstGeom prst="rect">
            <a:avLst/>
          </a:prstGeom>
        </p:spPr>
      </p:pic>
    </p:spTree>
    <p:extLst>
      <p:ext uri="{BB962C8B-B14F-4D97-AF65-F5344CB8AC3E}">
        <p14:creationId xmlns:p14="http://schemas.microsoft.com/office/powerpoint/2010/main" val="186040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18572"/>
          </a:xfrm>
          <a:prstGeom prst="rect">
            <a:avLst/>
          </a:prstGeom>
          <a:solidFill>
            <a:srgbClr val="F59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8616" y="264913"/>
            <a:ext cx="5325106" cy="454493"/>
          </a:xfrm>
          <a:prstGeom prst="rect">
            <a:avLst/>
          </a:prstGeom>
        </p:spPr>
      </p:pic>
      <p:sp>
        <p:nvSpPr>
          <p:cNvPr id="6" name="Rectangle 5"/>
          <p:cNvSpPr/>
          <p:nvPr/>
        </p:nvSpPr>
        <p:spPr>
          <a:xfrm>
            <a:off x="321563" y="1723584"/>
            <a:ext cx="6251776" cy="1846659"/>
          </a:xfrm>
          <a:prstGeom prst="rect">
            <a:avLst/>
          </a:prstGeom>
        </p:spPr>
        <p:txBody>
          <a:bodyPr wrap="square">
            <a:spAutoFit/>
          </a:bodyPr>
          <a:lstStyle/>
          <a:p>
            <a:pPr lvl="0"/>
            <a:r>
              <a:rPr lang="en-US" sz="2400" b="1" kern="1200" dirty="0" smtClean="0">
                <a:solidFill>
                  <a:schemeClr val="tx1"/>
                </a:solidFill>
                <a:effectLst/>
                <a:latin typeface="+mn-lt"/>
                <a:ea typeface="+mn-ea"/>
                <a:cs typeface="+mn-cs"/>
              </a:rPr>
              <a:t>When should I hold my </a:t>
            </a:r>
            <a:r>
              <a:rPr lang="en-US" sz="2400" b="1" kern="1200" dirty="0" err="1" smtClean="0">
                <a:solidFill>
                  <a:schemeClr val="tx1"/>
                </a:solidFill>
                <a:effectLst/>
                <a:latin typeface="+mn-lt"/>
                <a:ea typeface="+mn-ea"/>
                <a:cs typeface="+mn-cs"/>
              </a:rPr>
              <a:t>ShareTheMiracle</a:t>
            </a:r>
            <a:r>
              <a:rPr lang="en-US" sz="2400" b="1" kern="1200" dirty="0" smtClean="0">
                <a:solidFill>
                  <a:schemeClr val="tx1"/>
                </a:solidFill>
                <a:effectLst/>
                <a:latin typeface="+mn-lt"/>
                <a:ea typeface="+mn-ea"/>
                <a:cs typeface="+mn-cs"/>
              </a:rPr>
              <a:t> event?</a:t>
            </a:r>
            <a:endParaRPr lang="en-GB" sz="24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 </a:t>
            </a:r>
            <a:endParaRPr lang="en-GB" sz="1800" kern="1200" dirty="0" smtClean="0">
              <a:solidFill>
                <a:schemeClr val="tx1"/>
              </a:solidFill>
              <a:effectLst/>
              <a:latin typeface="+mn-lt"/>
              <a:ea typeface="+mn-ea"/>
              <a:cs typeface="+mn-cs"/>
            </a:endParaRPr>
          </a:p>
          <a:p>
            <a:r>
              <a:rPr lang="en-US" sz="1800" kern="1200" dirty="0" err="1" smtClean="0">
                <a:solidFill>
                  <a:schemeClr val="tx1"/>
                </a:solidFill>
                <a:effectLst/>
                <a:latin typeface="+mn-lt"/>
                <a:ea typeface="+mn-ea"/>
                <a:cs typeface="+mn-cs"/>
              </a:rPr>
              <a:t>ShareTheMiracle</a:t>
            </a:r>
            <a:r>
              <a:rPr lang="en-US" sz="1800" kern="1200" dirty="0" smtClean="0">
                <a:solidFill>
                  <a:schemeClr val="tx1"/>
                </a:solidFill>
                <a:effectLst/>
                <a:latin typeface="+mn-lt"/>
                <a:ea typeface="+mn-ea"/>
                <a:cs typeface="+mn-cs"/>
              </a:rPr>
              <a:t> is an Easter initiative. So, this year teams will tend to engage from mid March through to the Easter weekend </a:t>
            </a:r>
            <a:r>
              <a:rPr lang="en-US" sz="1800" kern="1200" dirty="0" smtClean="0">
                <a:solidFill>
                  <a:schemeClr val="tx1"/>
                </a:solidFill>
                <a:effectLst/>
                <a:latin typeface="+mn-lt"/>
                <a:ea typeface="+mn-ea"/>
                <a:cs typeface="+mn-cs"/>
              </a:rPr>
              <a:t>(</a:t>
            </a:r>
            <a:r>
              <a:rPr lang="en-US" sz="1800" dirty="0" smtClean="0"/>
              <a:t>14</a:t>
            </a:r>
            <a:r>
              <a:rPr lang="en-US" sz="1800" kern="1200" dirty="0" smtClean="0">
                <a:solidFill>
                  <a:schemeClr val="tx1"/>
                </a:solidFill>
                <a:effectLst/>
                <a:latin typeface="+mn-lt"/>
                <a:ea typeface="+mn-ea"/>
                <a:cs typeface="+mn-cs"/>
              </a:rPr>
              <a:t>th </a:t>
            </a:r>
            <a:r>
              <a:rPr lang="en-US" sz="1800" kern="1200" dirty="0" smtClean="0">
                <a:solidFill>
                  <a:schemeClr val="tx1"/>
                </a:solidFill>
                <a:effectLst/>
                <a:latin typeface="+mn-lt"/>
                <a:ea typeface="+mn-ea"/>
                <a:cs typeface="+mn-cs"/>
              </a:rPr>
              <a:t>to </a:t>
            </a:r>
            <a:r>
              <a:rPr lang="en-US" sz="1800" dirty="0" smtClean="0"/>
              <a:t>16</a:t>
            </a:r>
            <a:r>
              <a:rPr lang="en-US" sz="1800" kern="1200" dirty="0" smtClean="0">
                <a:solidFill>
                  <a:schemeClr val="tx1"/>
                </a:solidFill>
                <a:effectLst/>
                <a:latin typeface="+mn-lt"/>
                <a:ea typeface="+mn-ea"/>
                <a:cs typeface="+mn-cs"/>
              </a:rPr>
              <a:t>th April, 2017)</a:t>
            </a:r>
            <a:endParaRPr lang="en-GB"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 </a:t>
            </a:r>
            <a:endParaRPr lang="en-GB" sz="1800" kern="1200" dirty="0" smtClean="0">
              <a:solidFill>
                <a:schemeClr val="tx1"/>
              </a:solidFill>
              <a:effectLst/>
              <a:latin typeface="+mn-lt"/>
              <a:ea typeface="+mn-ea"/>
              <a:cs typeface="+mn-cs"/>
            </a:endParaRPr>
          </a:p>
        </p:txBody>
      </p:sp>
      <p:grpSp>
        <p:nvGrpSpPr>
          <p:cNvPr id="8" name="Group 7"/>
          <p:cNvGrpSpPr/>
          <p:nvPr/>
        </p:nvGrpSpPr>
        <p:grpSpPr>
          <a:xfrm>
            <a:off x="7602464" y="1514029"/>
            <a:ext cx="3900612" cy="2670784"/>
            <a:chOff x="1397000" y="215900"/>
            <a:chExt cx="9385300" cy="6426200"/>
          </a:xfrm>
        </p:grpSpPr>
        <p:pic>
          <p:nvPicPr>
            <p:cNvPr id="2" name="Picture 1"/>
            <p:cNvPicPr>
              <a:picLocks noChangeAspect="1"/>
            </p:cNvPicPr>
            <p:nvPr/>
          </p:nvPicPr>
          <p:blipFill>
            <a:blip r:embed="rId3"/>
            <a:stretch>
              <a:fillRect/>
            </a:stretch>
          </p:blipFill>
          <p:spPr>
            <a:xfrm>
              <a:off x="1397000" y="215900"/>
              <a:ext cx="9385300" cy="6426200"/>
            </a:xfrm>
            <a:prstGeom prst="rect">
              <a:avLst/>
            </a:prstGeom>
          </p:spPr>
        </p:pic>
        <p:sp>
          <p:nvSpPr>
            <p:cNvPr id="3" name="Rectangle 2"/>
            <p:cNvSpPr/>
            <p:nvPr/>
          </p:nvSpPr>
          <p:spPr>
            <a:xfrm>
              <a:off x="9318595" y="215900"/>
              <a:ext cx="1463705" cy="2989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60409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18572"/>
          </a:xfrm>
          <a:prstGeom prst="rect">
            <a:avLst/>
          </a:prstGeom>
          <a:solidFill>
            <a:srgbClr val="F59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8616" y="264913"/>
            <a:ext cx="5325106" cy="454493"/>
          </a:xfrm>
          <a:prstGeom prst="rect">
            <a:avLst/>
          </a:prstGeom>
        </p:spPr>
      </p:pic>
      <p:sp>
        <p:nvSpPr>
          <p:cNvPr id="6" name="Rectangle 5"/>
          <p:cNvSpPr>
            <a:spLocks noChangeArrowheads="1"/>
          </p:cNvSpPr>
          <p:nvPr/>
        </p:nvSpPr>
        <p:spPr bwMode="auto">
          <a:xfrm>
            <a:off x="288616" y="1361643"/>
            <a:ext cx="6988398" cy="4555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n-lt"/>
                <a:ea typeface="MS Mincho" pitchFamily="49" charset="-128"/>
                <a:cs typeface="Times New Roman" pitchFamily="18" charset="0"/>
              </a:rPr>
              <a:t>How can I get started – How do I get the Easter eggs? </a:t>
            </a:r>
            <a:endParaRPr kumimoji="0" lang="en-US" sz="1400" b="1" i="0" u="none" strike="noStrike" cap="none" normalizeH="0" baseline="0" dirty="0" smtClean="0">
              <a:ln>
                <a:noFill/>
              </a:ln>
              <a:solidFill>
                <a:schemeClr val="tx1"/>
              </a:solidFill>
              <a:effectLst/>
              <a:latin typeface="+mn-lt"/>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mn-lt"/>
              <a:cs typeface="Arial" pitchFamily="34" charset="0"/>
            </a:endParaRPr>
          </a:p>
          <a:p>
            <a:r>
              <a:rPr lang="en-US" sz="1800" kern="1200" dirty="0" smtClean="0">
                <a:solidFill>
                  <a:schemeClr val="tx1"/>
                </a:solidFill>
                <a:latin typeface="+mn-lt"/>
                <a:ea typeface="+mn-ea"/>
                <a:cs typeface="+mn-cs"/>
              </a:rPr>
              <a:t>1. Buy your chocolate eggs</a:t>
            </a:r>
          </a:p>
          <a:p>
            <a:endParaRPr lang="en-US" sz="1800" kern="1200" dirty="0" smtClean="0">
              <a:solidFill>
                <a:schemeClr val="tx1"/>
              </a:solidFill>
              <a:latin typeface="+mn-lt"/>
              <a:ea typeface="+mn-ea"/>
              <a:cs typeface="+mn-cs"/>
              <a:hlinkClick r:id="rId3"/>
            </a:endParaRPr>
          </a:p>
          <a:p>
            <a:r>
              <a:rPr lang="en-US" sz="1800" i="1" kern="1200" dirty="0" smtClean="0">
                <a:solidFill>
                  <a:schemeClr val="tx1"/>
                </a:solidFill>
                <a:latin typeface="+mn-lt"/>
                <a:ea typeface="+mn-ea"/>
                <a:cs typeface="+mn-cs"/>
              </a:rPr>
              <a:t>Discounts available at </a:t>
            </a:r>
            <a:r>
              <a:rPr lang="en-US" sz="1800" i="1" kern="1200" dirty="0" err="1" smtClean="0">
                <a:solidFill>
                  <a:schemeClr val="tx1"/>
                </a:solidFill>
                <a:latin typeface="+mn-lt"/>
                <a:ea typeface="+mn-ea"/>
                <a:cs typeface="+mn-cs"/>
              </a:rPr>
              <a:t>ShareTheMiracle.org</a:t>
            </a:r>
            <a:endParaRPr lang="en-US" sz="1800" i="1" kern="1200" dirty="0" smtClean="0">
              <a:solidFill>
                <a:schemeClr val="tx1"/>
              </a:solidFill>
              <a:latin typeface="+mn-lt"/>
              <a:ea typeface="+mn-ea"/>
              <a:cs typeface="+mn-cs"/>
            </a:endParaRPr>
          </a:p>
          <a:p>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2. Ask your community to donate</a:t>
            </a:r>
            <a:r>
              <a:rPr lang="en-US" sz="1800" kern="1200" baseline="0" dirty="0" smtClean="0">
                <a:solidFill>
                  <a:schemeClr val="tx1"/>
                </a:solidFill>
                <a:latin typeface="+mn-lt"/>
                <a:ea typeface="+mn-ea"/>
                <a:cs typeface="+mn-cs"/>
              </a:rPr>
              <a:t> eggs</a:t>
            </a:r>
            <a:endParaRPr lang="en-US" sz="1800" kern="1200" dirty="0" smtClean="0">
              <a:solidFill>
                <a:schemeClr val="tx1"/>
              </a:solidFill>
              <a:latin typeface="+mn-lt"/>
              <a:ea typeface="+mn-ea"/>
              <a:cs typeface="+mn-cs"/>
            </a:endParaRPr>
          </a:p>
          <a:p>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3. Ask an individual or company to sponsor eggs (e.g. a local supermarket, business proprietor)</a:t>
            </a:r>
          </a:p>
          <a:p>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4. Welcome donations from which to buy eggs – don’t forget to negotiate with the supplier!</a:t>
            </a:r>
          </a:p>
          <a:p>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5.</a:t>
            </a:r>
            <a:r>
              <a:rPr lang="en-US" sz="1800" kern="1200" baseline="0" dirty="0" smtClean="0">
                <a:solidFill>
                  <a:schemeClr val="tx1"/>
                </a:solidFill>
                <a:latin typeface="+mn-lt"/>
                <a:ea typeface="+mn-ea"/>
                <a:cs typeface="+mn-cs"/>
              </a:rPr>
              <a:t> </a:t>
            </a:r>
            <a:r>
              <a:rPr lang="en-US" sz="1800" kern="1200" dirty="0" err="1" smtClean="0">
                <a:solidFill>
                  <a:schemeClr val="tx1"/>
                </a:solidFill>
                <a:latin typeface="+mn-lt"/>
                <a:ea typeface="+mn-ea"/>
                <a:cs typeface="+mn-cs"/>
              </a:rPr>
              <a:t>ShareTheMiracle</a:t>
            </a:r>
            <a:r>
              <a:rPr lang="en-US" sz="1800" kern="1200" dirty="0" smtClean="0">
                <a:solidFill>
                  <a:schemeClr val="tx1"/>
                </a:solidFill>
                <a:latin typeface="+mn-lt"/>
                <a:ea typeface="+mn-ea"/>
                <a:cs typeface="+mn-cs"/>
              </a:rPr>
              <a:t> may be able to offer groups chocolate eggs/donations as resources permit</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auto">
          <a:xfrm>
            <a:off x="0" y="2952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7" descr="Easter Egg Display_CBBC.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8130" y="2471196"/>
            <a:ext cx="3937000" cy="2952750"/>
          </a:xfrm>
          <a:prstGeom prst="rect">
            <a:avLst/>
          </a:prstGeom>
        </p:spPr>
      </p:pic>
    </p:spTree>
    <p:extLst>
      <p:ext uri="{BB962C8B-B14F-4D97-AF65-F5344CB8AC3E}">
        <p14:creationId xmlns:p14="http://schemas.microsoft.com/office/powerpoint/2010/main" val="1860409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18572"/>
          </a:xfrm>
          <a:prstGeom prst="rect">
            <a:avLst/>
          </a:prstGeom>
          <a:solidFill>
            <a:srgbClr val="F59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8616" y="264913"/>
            <a:ext cx="5325106" cy="454493"/>
          </a:xfrm>
          <a:prstGeom prst="rect">
            <a:avLst/>
          </a:prstGeom>
        </p:spPr>
      </p:pic>
      <p:sp>
        <p:nvSpPr>
          <p:cNvPr id="6" name="Rectangle 5"/>
          <p:cNvSpPr/>
          <p:nvPr/>
        </p:nvSpPr>
        <p:spPr>
          <a:xfrm>
            <a:off x="648691" y="2054320"/>
            <a:ext cx="6525345" cy="4247317"/>
          </a:xfrm>
          <a:prstGeom prst="rect">
            <a:avLst/>
          </a:prstGeom>
        </p:spPr>
        <p:txBody>
          <a:bodyPr wrap="square">
            <a:spAutoFit/>
          </a:bodyPr>
          <a:lstStyle/>
          <a:p>
            <a:endParaRPr lang="en-US" sz="1800" b="1" kern="1200" dirty="0" smtClean="0">
              <a:solidFill>
                <a:schemeClr val="tx1"/>
              </a:solidFill>
              <a:effectLst/>
              <a:latin typeface="+mn-lt"/>
              <a:ea typeface="+mn-ea"/>
              <a:cs typeface="+mn-cs"/>
            </a:endParaRPr>
          </a:p>
          <a:p>
            <a:r>
              <a:rPr lang="en-US" sz="1800" b="1" kern="1200" dirty="0" smtClean="0">
                <a:solidFill>
                  <a:schemeClr val="tx1"/>
                </a:solidFill>
                <a:effectLst/>
                <a:latin typeface="+mn-lt"/>
                <a:ea typeface="+mn-ea"/>
                <a:cs typeface="+mn-cs"/>
              </a:rPr>
              <a:t>1) </a:t>
            </a:r>
            <a:r>
              <a:rPr lang="en-US" sz="1800" u="sng" dirty="0"/>
              <a:t>I</a:t>
            </a:r>
            <a:r>
              <a:rPr lang="en-US" sz="1800" u="sng" kern="1200" dirty="0" smtClean="0">
                <a:solidFill>
                  <a:schemeClr val="tx1"/>
                </a:solidFill>
                <a:effectLst/>
                <a:latin typeface="+mn-lt"/>
                <a:ea typeface="+mn-ea"/>
                <a:cs typeface="+mn-cs"/>
              </a:rPr>
              <a:t>nvite people to an event or occasion </a:t>
            </a:r>
            <a:r>
              <a:rPr lang="en-US" sz="1800" kern="1200" dirty="0" smtClean="0">
                <a:solidFill>
                  <a:schemeClr val="tx1"/>
                </a:solidFill>
                <a:effectLst/>
                <a:latin typeface="+mn-lt"/>
                <a:ea typeface="+mn-ea"/>
                <a:cs typeface="+mn-cs"/>
              </a:rPr>
              <a:t>that you are planning on holding – it doesn’t need to be anything big</a:t>
            </a:r>
            <a:endParaRPr lang="en-GB"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 </a:t>
            </a:r>
            <a:endParaRPr lang="en-GB" sz="1800" kern="1200" dirty="0" smtClean="0">
              <a:solidFill>
                <a:schemeClr val="tx1"/>
              </a:solidFill>
              <a:effectLst/>
              <a:latin typeface="+mn-lt"/>
              <a:ea typeface="+mn-ea"/>
              <a:cs typeface="+mn-cs"/>
            </a:endParaRPr>
          </a:p>
          <a:p>
            <a:r>
              <a:rPr lang="en-US" sz="1800" b="1" kern="1200" dirty="0" smtClean="0">
                <a:solidFill>
                  <a:schemeClr val="tx1"/>
                </a:solidFill>
                <a:effectLst/>
                <a:latin typeface="+mn-lt"/>
                <a:ea typeface="+mn-ea"/>
                <a:cs typeface="+mn-cs"/>
              </a:rPr>
              <a:t>2) </a:t>
            </a:r>
            <a:r>
              <a:rPr lang="en-US" sz="1800" u="sng" kern="1200" dirty="0" smtClean="0">
                <a:solidFill>
                  <a:schemeClr val="tx1"/>
                </a:solidFill>
                <a:effectLst/>
                <a:latin typeface="+mn-lt"/>
                <a:ea typeface="+mn-ea"/>
                <a:cs typeface="+mn-cs"/>
              </a:rPr>
              <a:t>As a tool for social action</a:t>
            </a:r>
            <a:r>
              <a:rPr lang="en-US" sz="1800" kern="1200" dirty="0" smtClean="0">
                <a:solidFill>
                  <a:schemeClr val="tx1"/>
                </a:solidFill>
                <a:effectLst/>
                <a:latin typeface="+mn-lt"/>
                <a:ea typeface="+mn-ea"/>
                <a:cs typeface="+mn-cs"/>
              </a:rPr>
              <a:t>. e.g. you </a:t>
            </a:r>
            <a:r>
              <a:rPr lang="en-US" sz="1800" kern="1200" dirty="0" err="1" smtClean="0">
                <a:solidFill>
                  <a:schemeClr val="tx1"/>
                </a:solidFill>
                <a:effectLst/>
                <a:latin typeface="+mn-lt"/>
                <a:ea typeface="+mn-ea"/>
                <a:cs typeface="+mn-cs"/>
              </a:rPr>
              <a:t>recognise</a:t>
            </a:r>
            <a:r>
              <a:rPr lang="en-US" sz="1800" kern="1200" dirty="0" smtClean="0">
                <a:solidFill>
                  <a:schemeClr val="tx1"/>
                </a:solidFill>
                <a:effectLst/>
                <a:latin typeface="+mn-lt"/>
                <a:ea typeface="+mn-ea"/>
                <a:cs typeface="+mn-cs"/>
              </a:rPr>
              <a:t> a challenge with loneliness amongst the elderly in your community so you decide to gather your team and visit an elderly home, giving out Easter eggs. To make it fun and memorable you could invite those present to sing with you, you could read to them, play a board game, share a slice of cake, or simply just listen... get your team together and plan a fun event. </a:t>
            </a:r>
            <a:endParaRPr lang="en-GB"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 </a:t>
            </a:r>
            <a:endParaRPr lang="en-GB" sz="1800" kern="1200" dirty="0" smtClean="0">
              <a:solidFill>
                <a:schemeClr val="tx1"/>
              </a:solidFill>
              <a:effectLst/>
              <a:latin typeface="+mn-lt"/>
              <a:ea typeface="+mn-ea"/>
              <a:cs typeface="+mn-cs"/>
            </a:endParaRPr>
          </a:p>
          <a:p>
            <a:r>
              <a:rPr lang="en-US" sz="1800" b="1" kern="1200" dirty="0" smtClean="0">
                <a:solidFill>
                  <a:schemeClr val="tx1"/>
                </a:solidFill>
                <a:effectLst/>
                <a:latin typeface="+mn-lt"/>
                <a:ea typeface="+mn-ea"/>
                <a:cs typeface="+mn-cs"/>
              </a:rPr>
              <a:t>3) </a:t>
            </a:r>
            <a:r>
              <a:rPr lang="en-US" sz="1800" u="sng" kern="1200" dirty="0" smtClean="0">
                <a:solidFill>
                  <a:schemeClr val="tx1"/>
                </a:solidFill>
                <a:effectLst/>
                <a:latin typeface="+mn-lt"/>
                <a:ea typeface="+mn-ea"/>
                <a:cs typeface="+mn-cs"/>
              </a:rPr>
              <a:t>As a simple way just to start a conversation and build a relationship</a:t>
            </a:r>
            <a:r>
              <a:rPr lang="en-US" sz="1800" kern="1200" dirty="0" smtClean="0">
                <a:solidFill>
                  <a:schemeClr val="tx1"/>
                </a:solidFill>
                <a:effectLst/>
                <a:latin typeface="+mn-lt"/>
                <a:ea typeface="+mn-ea"/>
                <a:cs typeface="+mn-cs"/>
              </a:rPr>
              <a:t>. E.g. Why not pop an invitation through a letter box and invite a </a:t>
            </a:r>
            <a:r>
              <a:rPr lang="en-US" sz="1800" kern="1200" dirty="0" err="1" smtClean="0">
                <a:solidFill>
                  <a:schemeClr val="tx1"/>
                </a:solidFill>
                <a:effectLst/>
                <a:latin typeface="+mn-lt"/>
                <a:ea typeface="+mn-ea"/>
                <a:cs typeface="+mn-cs"/>
              </a:rPr>
              <a:t>neighbour</a:t>
            </a:r>
            <a:r>
              <a:rPr lang="en-US" sz="1800" kern="1200" dirty="0" smtClean="0">
                <a:solidFill>
                  <a:schemeClr val="tx1"/>
                </a:solidFill>
                <a:effectLst/>
                <a:latin typeface="+mn-lt"/>
                <a:ea typeface="+mn-ea"/>
                <a:cs typeface="+mn-cs"/>
              </a:rPr>
              <a:t> for a coffee?</a:t>
            </a:r>
            <a:endParaRPr lang="en-GB" sz="1800" kern="1200" dirty="0">
              <a:solidFill>
                <a:schemeClr val="tx1"/>
              </a:solidFill>
              <a:effectLst/>
              <a:latin typeface="+mn-lt"/>
              <a:ea typeface="+mn-ea"/>
              <a:cs typeface="+mn-cs"/>
            </a:endParaRPr>
          </a:p>
        </p:txBody>
      </p:sp>
      <p:sp>
        <p:nvSpPr>
          <p:cNvPr id="7" name="TextBox 6"/>
          <p:cNvSpPr txBox="1"/>
          <p:nvPr/>
        </p:nvSpPr>
        <p:spPr>
          <a:xfrm>
            <a:off x="598882" y="1384300"/>
            <a:ext cx="10488218" cy="830997"/>
          </a:xfrm>
          <a:prstGeom prst="rect">
            <a:avLst/>
          </a:prstGeom>
          <a:noFill/>
        </p:spPr>
        <p:txBody>
          <a:bodyPr wrap="square" rtlCol="0">
            <a:spAutoFit/>
          </a:bodyPr>
          <a:lstStyle/>
          <a:p>
            <a:r>
              <a:rPr lang="en-US" b="1" dirty="0"/>
              <a:t>Use your </a:t>
            </a:r>
            <a:r>
              <a:rPr lang="en-US" b="1" dirty="0" err="1"/>
              <a:t>ShareTheMiracle</a:t>
            </a:r>
            <a:r>
              <a:rPr lang="en-US" b="1" dirty="0"/>
              <a:t> Easter card </a:t>
            </a:r>
            <a:r>
              <a:rPr lang="en-US" b="1" dirty="0" smtClean="0"/>
              <a:t>Invitations to:</a:t>
            </a:r>
            <a:endParaRPr lang="en-US" b="1" dirty="0"/>
          </a:p>
          <a:p>
            <a:endParaRPr lang="en-GB" dirty="0"/>
          </a:p>
        </p:txBody>
      </p:sp>
      <p:sp>
        <p:nvSpPr>
          <p:cNvPr id="9" name="Rectangle 8"/>
          <p:cNvSpPr/>
          <p:nvPr/>
        </p:nvSpPr>
        <p:spPr>
          <a:xfrm>
            <a:off x="7990325" y="6250020"/>
            <a:ext cx="3799944" cy="46166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mn-lt"/>
                <a:ea typeface="MS Mincho" pitchFamily="49" charset="-128"/>
                <a:cs typeface="Times New Roman" pitchFamily="18" charset="0"/>
              </a:rPr>
              <a:t>We’ve done all the hard work so all you have to do is fill in the details of your event on the inside of the card:</a:t>
            </a:r>
            <a:endParaRPr kumimoji="0" lang="en-GB" sz="1050" b="0" i="1" u="none" strike="noStrike" cap="none" normalizeH="0" baseline="0" dirty="0" smtClean="0">
              <a:ln>
                <a:noFill/>
              </a:ln>
              <a:solidFill>
                <a:schemeClr val="tx1"/>
              </a:solidFill>
              <a:effectLst/>
              <a:latin typeface="+mn-lt"/>
              <a:cs typeface="Arial" pitchFamily="34" charset="0"/>
            </a:endParaRPr>
          </a:p>
        </p:txBody>
      </p:sp>
      <p:pic>
        <p:nvPicPr>
          <p:cNvPr id="10" name="Picture 9"/>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991302" y="1255342"/>
            <a:ext cx="1735719" cy="241181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050983" y="1255342"/>
            <a:ext cx="1757099" cy="241181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864476" y="3646674"/>
            <a:ext cx="2055993" cy="270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409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18572"/>
          </a:xfrm>
          <a:prstGeom prst="rect">
            <a:avLst/>
          </a:prstGeom>
          <a:solidFill>
            <a:srgbClr val="F59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8616" y="264913"/>
            <a:ext cx="5325106" cy="454493"/>
          </a:xfrm>
          <a:prstGeom prst="rect">
            <a:avLst/>
          </a:prstGeom>
        </p:spPr>
      </p:pic>
      <p:sp>
        <p:nvSpPr>
          <p:cNvPr id="6" name="Rectangle 5"/>
          <p:cNvSpPr/>
          <p:nvPr/>
        </p:nvSpPr>
        <p:spPr>
          <a:xfrm>
            <a:off x="598882" y="2616201"/>
            <a:ext cx="10894618" cy="369332"/>
          </a:xfrm>
          <a:prstGeom prst="rect">
            <a:avLst/>
          </a:prstGeom>
        </p:spPr>
        <p:txBody>
          <a:bodyPr wrap="square">
            <a:spAutoFit/>
          </a:bodyPr>
          <a:lstStyle/>
          <a:p>
            <a:r>
              <a:rPr lang="en-US" sz="1800" kern="1200" dirty="0" smtClean="0">
                <a:solidFill>
                  <a:schemeClr val="tx1"/>
                </a:solidFill>
                <a:effectLst/>
                <a:latin typeface="+mn-lt"/>
                <a:ea typeface="+mn-ea"/>
                <a:cs typeface="+mn-cs"/>
              </a:rPr>
              <a:t> </a:t>
            </a:r>
            <a:endParaRPr lang="en-GB" sz="1800" kern="1200" dirty="0" smtClean="0">
              <a:solidFill>
                <a:schemeClr val="tx1"/>
              </a:solidFill>
              <a:effectLst/>
              <a:latin typeface="+mn-lt"/>
              <a:ea typeface="+mn-ea"/>
              <a:cs typeface="+mn-cs"/>
            </a:endParaRPr>
          </a:p>
        </p:txBody>
      </p:sp>
      <p:sp>
        <p:nvSpPr>
          <p:cNvPr id="7" name="Rectangle 6"/>
          <p:cNvSpPr/>
          <p:nvPr/>
        </p:nvSpPr>
        <p:spPr>
          <a:xfrm>
            <a:off x="457200" y="1473200"/>
            <a:ext cx="8295811" cy="4154984"/>
          </a:xfrm>
          <a:prstGeom prst="rect">
            <a:avLst/>
          </a:prstGeom>
        </p:spPr>
        <p:txBody>
          <a:bodyPr wrap="square">
            <a:spAutoFit/>
          </a:bodyPr>
          <a:lstStyle/>
          <a:p>
            <a:r>
              <a:rPr lang="en-US" sz="2400" b="1" kern="1200" dirty="0" smtClean="0">
                <a:solidFill>
                  <a:schemeClr val="tx1"/>
                </a:solidFill>
                <a:effectLst/>
                <a:latin typeface="+mn-lt"/>
                <a:ea typeface="+mn-ea"/>
                <a:cs typeface="+mn-cs"/>
              </a:rPr>
              <a:t>Here are some ideas of events that you could invite people to:</a:t>
            </a:r>
          </a:p>
          <a:p>
            <a:endParaRPr lang="en-GB" sz="24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 </a:t>
            </a:r>
            <a:endParaRPr lang="en-GB" sz="1800" kern="1200" dirty="0" smtClean="0">
              <a:solidFill>
                <a:schemeClr val="tx1"/>
              </a:solidFill>
              <a:effectLst/>
              <a:latin typeface="+mn-lt"/>
              <a:ea typeface="+mn-ea"/>
              <a:cs typeface="+mn-cs"/>
            </a:endParaRPr>
          </a:p>
          <a:p>
            <a:r>
              <a:rPr lang="en-US" sz="1800" u="sng" kern="1200" dirty="0" smtClean="0">
                <a:solidFill>
                  <a:schemeClr val="tx1"/>
                </a:solidFill>
                <a:effectLst/>
                <a:latin typeface="+mn-lt"/>
                <a:ea typeface="+mn-ea"/>
                <a:cs typeface="+mn-cs"/>
              </a:rPr>
              <a:t>Schools</a:t>
            </a:r>
            <a:r>
              <a:rPr lang="en-US" sz="1800" kern="1200" dirty="0" smtClean="0">
                <a:solidFill>
                  <a:schemeClr val="tx1"/>
                </a:solidFill>
                <a:effectLst/>
                <a:latin typeface="+mn-lt"/>
                <a:ea typeface="+mn-ea"/>
                <a:cs typeface="+mn-cs"/>
              </a:rPr>
              <a:t>: Open day, concert, quiz, exhibition</a:t>
            </a:r>
            <a:endParaRPr lang="en-GB"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 </a:t>
            </a:r>
            <a:endParaRPr lang="en-GB" sz="18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u="sng" kern="1200" dirty="0" smtClean="0">
                <a:solidFill>
                  <a:schemeClr val="tx1"/>
                </a:solidFill>
                <a:effectLst/>
                <a:latin typeface="+mn-lt"/>
                <a:ea typeface="+mn-ea"/>
                <a:cs typeface="+mn-cs"/>
              </a:rPr>
              <a:t>Businesses</a:t>
            </a:r>
            <a:r>
              <a:rPr lang="en-US" sz="1800" kern="1200" dirty="0" smtClean="0">
                <a:solidFill>
                  <a:schemeClr val="tx1"/>
                </a:solidFill>
                <a:effectLst/>
                <a:latin typeface="+mn-lt"/>
                <a:ea typeface="+mn-ea"/>
                <a:cs typeface="+mn-cs"/>
              </a:rPr>
              <a:t>:</a:t>
            </a:r>
            <a:r>
              <a:rPr lang="en-US" sz="1800" kern="1200" baseline="0" dirty="0" smtClean="0">
                <a:solidFill>
                  <a:schemeClr val="tx1"/>
                </a:solidFill>
                <a:effectLst/>
                <a:latin typeface="+mn-lt"/>
                <a:ea typeface="+mn-ea"/>
                <a:cs typeface="+mn-cs"/>
              </a:rPr>
              <a:t> </a:t>
            </a:r>
            <a:r>
              <a:rPr lang="en-US" sz="1800" kern="1200" dirty="0" smtClean="0">
                <a:solidFill>
                  <a:schemeClr val="tx1"/>
                </a:solidFill>
                <a:effectLst/>
                <a:latin typeface="+mn-lt"/>
                <a:ea typeface="+mn-ea"/>
                <a:cs typeface="+mn-cs"/>
              </a:rPr>
              <a:t>Product launch, Egg collection station, Family fun day, CSR initiative </a:t>
            </a:r>
            <a:endParaRPr lang="en-GB" sz="1800" kern="1200" dirty="0" smtClean="0">
              <a:solidFill>
                <a:schemeClr val="tx1"/>
              </a:solidFill>
              <a:effectLst/>
              <a:latin typeface="+mn-lt"/>
              <a:ea typeface="+mn-ea"/>
              <a:cs typeface="+mn-cs"/>
            </a:endParaRPr>
          </a:p>
          <a:p>
            <a:endParaRPr lang="en-US" sz="1800" u="sng" kern="1200" dirty="0" smtClean="0">
              <a:solidFill>
                <a:schemeClr val="tx1"/>
              </a:solidFill>
              <a:effectLst/>
              <a:latin typeface="+mn-lt"/>
              <a:ea typeface="+mn-ea"/>
              <a:cs typeface="+mn-cs"/>
            </a:endParaRPr>
          </a:p>
          <a:p>
            <a:r>
              <a:rPr lang="en-US" sz="1800" u="sng" kern="1200" dirty="0" smtClean="0">
                <a:solidFill>
                  <a:schemeClr val="tx1"/>
                </a:solidFill>
                <a:effectLst/>
                <a:latin typeface="+mn-lt"/>
                <a:ea typeface="+mn-ea"/>
                <a:cs typeface="+mn-cs"/>
              </a:rPr>
              <a:t>Churches</a:t>
            </a:r>
            <a:r>
              <a:rPr lang="en-US" sz="1800" kern="1200" dirty="0" smtClean="0">
                <a:solidFill>
                  <a:schemeClr val="tx1"/>
                </a:solidFill>
                <a:effectLst/>
                <a:latin typeface="+mn-lt"/>
                <a:ea typeface="+mn-ea"/>
                <a:cs typeface="+mn-cs"/>
              </a:rPr>
              <a:t>: Easter service, youth groups, mums &amp; toddlers group, Luncheon club</a:t>
            </a:r>
            <a:endParaRPr lang="en-GB"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 </a:t>
            </a:r>
            <a:endParaRPr lang="en-GB" sz="1800" kern="1200" dirty="0" smtClean="0">
              <a:solidFill>
                <a:schemeClr val="tx1"/>
              </a:solidFill>
              <a:effectLst/>
              <a:latin typeface="+mn-lt"/>
              <a:ea typeface="+mn-ea"/>
              <a:cs typeface="+mn-cs"/>
            </a:endParaRPr>
          </a:p>
          <a:p>
            <a:r>
              <a:rPr lang="en-US" sz="1800" u="sng" kern="1200" dirty="0" smtClean="0">
                <a:solidFill>
                  <a:schemeClr val="tx1"/>
                </a:solidFill>
                <a:effectLst/>
                <a:latin typeface="+mn-lt"/>
                <a:ea typeface="+mn-ea"/>
                <a:cs typeface="+mn-cs"/>
              </a:rPr>
              <a:t>Voluntary Groups</a:t>
            </a:r>
            <a:r>
              <a:rPr lang="en-US" sz="1800" kern="1200" dirty="0" smtClean="0">
                <a:solidFill>
                  <a:schemeClr val="tx1"/>
                </a:solidFill>
                <a:effectLst/>
                <a:latin typeface="+mn-lt"/>
                <a:ea typeface="+mn-ea"/>
                <a:cs typeface="+mn-cs"/>
              </a:rPr>
              <a:t>: Fundraiser, coffee morning, to try volunteering</a:t>
            </a:r>
            <a:endParaRPr lang="en-GB" sz="1800" kern="1200" dirty="0" smtClean="0">
              <a:solidFill>
                <a:schemeClr val="tx1"/>
              </a:solidFill>
              <a:effectLst/>
              <a:latin typeface="+mn-lt"/>
              <a:ea typeface="+mn-ea"/>
              <a:cs typeface="+mn-cs"/>
            </a:endParaRPr>
          </a:p>
          <a:p>
            <a:r>
              <a:rPr lang="en-US" sz="1800" u="none" strike="noStrike" kern="1200" dirty="0" smtClean="0">
                <a:solidFill>
                  <a:schemeClr val="tx1"/>
                </a:solidFill>
                <a:effectLst/>
                <a:latin typeface="+mn-lt"/>
                <a:ea typeface="+mn-ea"/>
                <a:cs typeface="+mn-cs"/>
              </a:rPr>
              <a:t> </a:t>
            </a:r>
            <a:endParaRPr lang="en-GB" sz="1800" kern="1200" dirty="0" smtClean="0">
              <a:solidFill>
                <a:schemeClr val="tx1"/>
              </a:solidFill>
              <a:effectLst/>
              <a:latin typeface="+mn-lt"/>
              <a:ea typeface="+mn-ea"/>
              <a:cs typeface="+mn-cs"/>
            </a:endParaRPr>
          </a:p>
          <a:p>
            <a:r>
              <a:rPr lang="en-US" sz="1800" u="sng" kern="1200" dirty="0" smtClean="0">
                <a:solidFill>
                  <a:schemeClr val="tx1"/>
                </a:solidFill>
                <a:effectLst/>
                <a:latin typeface="+mn-lt"/>
                <a:ea typeface="+mn-ea"/>
                <a:cs typeface="+mn-cs"/>
              </a:rPr>
              <a:t>Local Councils</a:t>
            </a:r>
            <a:r>
              <a:rPr lang="en-US" sz="1800" kern="1200" dirty="0" smtClean="0">
                <a:solidFill>
                  <a:schemeClr val="tx1"/>
                </a:solidFill>
                <a:effectLst/>
                <a:latin typeface="+mn-lt"/>
                <a:ea typeface="+mn-ea"/>
                <a:cs typeface="+mn-cs"/>
              </a:rPr>
              <a:t>: Intergenerational project, Community event, family fun day</a:t>
            </a:r>
            <a:endParaRPr lang="en-GB" sz="1800" kern="1200" dirty="0" smtClean="0">
              <a:solidFill>
                <a:schemeClr val="tx1"/>
              </a:solidFill>
              <a:effectLst/>
              <a:latin typeface="+mn-lt"/>
              <a:ea typeface="+mn-ea"/>
              <a:cs typeface="+mn-cs"/>
            </a:endParaRPr>
          </a:p>
          <a:p>
            <a:r>
              <a:rPr lang="en-US" sz="1800" u="none" strike="noStrike" kern="1200" dirty="0" smtClean="0">
                <a:solidFill>
                  <a:schemeClr val="tx1"/>
                </a:solidFill>
                <a:effectLst/>
                <a:latin typeface="+mn-lt"/>
                <a:ea typeface="+mn-ea"/>
                <a:cs typeface="+mn-cs"/>
              </a:rPr>
              <a:t> </a:t>
            </a:r>
            <a:endParaRPr lang="en-GB" sz="1800" kern="1200" dirty="0" smtClean="0">
              <a:solidFill>
                <a:schemeClr val="tx1"/>
              </a:solidFill>
              <a:effectLst/>
              <a:latin typeface="+mn-lt"/>
              <a:ea typeface="+mn-ea"/>
              <a:cs typeface="+mn-cs"/>
            </a:endParaRPr>
          </a:p>
          <a:p>
            <a:r>
              <a:rPr lang="en-US" sz="1800" u="sng" kern="1200" dirty="0" smtClean="0">
                <a:solidFill>
                  <a:schemeClr val="tx1"/>
                </a:solidFill>
                <a:effectLst/>
                <a:latin typeface="+mn-lt"/>
                <a:ea typeface="+mn-ea"/>
                <a:cs typeface="+mn-cs"/>
              </a:rPr>
              <a:t>Neighbours</a:t>
            </a:r>
            <a:r>
              <a:rPr lang="en-US" sz="1800" kern="1200" dirty="0" smtClean="0">
                <a:solidFill>
                  <a:schemeClr val="tx1"/>
                </a:solidFill>
                <a:effectLst/>
                <a:latin typeface="+mn-lt"/>
                <a:ea typeface="+mn-ea"/>
                <a:cs typeface="+mn-cs"/>
              </a:rPr>
              <a:t>: Street party, dinner, a coffee </a:t>
            </a:r>
            <a:endParaRPr lang="en-GB" dirty="0"/>
          </a:p>
        </p:txBody>
      </p:sp>
      <p:grpSp>
        <p:nvGrpSpPr>
          <p:cNvPr id="8" name="Group 7"/>
          <p:cNvGrpSpPr/>
          <p:nvPr/>
        </p:nvGrpSpPr>
        <p:grpSpPr>
          <a:xfrm>
            <a:off x="8874967" y="1716110"/>
            <a:ext cx="2899034" cy="4483693"/>
            <a:chOff x="9080577" y="1886962"/>
            <a:chExt cx="2422124" cy="3866652"/>
          </a:xfrm>
        </p:grpSpPr>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07875" y="1886962"/>
              <a:ext cx="2385625" cy="1143001"/>
            </a:xfrm>
            <a:prstGeom prst="rect">
              <a:avLst/>
            </a:prstGeom>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0331261" y="3271823"/>
              <a:ext cx="1171440" cy="1145261"/>
            </a:xfrm>
            <a:prstGeom prst="rect">
              <a:avLst/>
            </a:prstGeom>
          </p:spPr>
        </p:pic>
        <p:pic>
          <p:nvPicPr>
            <p:cNvPr id="11" name="Picture 10"/>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9080577" y="4608353"/>
              <a:ext cx="2412713" cy="1145261"/>
            </a:xfrm>
            <a:prstGeom prst="rect">
              <a:avLst/>
            </a:prstGeom>
          </p:spPr>
        </p:pic>
        <p:pic>
          <p:nvPicPr>
            <p:cNvPr id="12" name="Picture 1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9107875" y="3271823"/>
              <a:ext cx="1179059" cy="1143001"/>
            </a:xfrm>
            <a:prstGeom prst="rect">
              <a:avLst/>
            </a:prstGeom>
          </p:spPr>
        </p:pic>
      </p:grpSp>
    </p:spTree>
    <p:extLst>
      <p:ext uri="{BB962C8B-B14F-4D97-AF65-F5344CB8AC3E}">
        <p14:creationId xmlns:p14="http://schemas.microsoft.com/office/powerpoint/2010/main" val="1860409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18572"/>
          </a:xfrm>
          <a:prstGeom prst="rect">
            <a:avLst/>
          </a:prstGeom>
          <a:solidFill>
            <a:srgbClr val="F59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8616" y="264913"/>
            <a:ext cx="5325106" cy="454493"/>
          </a:xfrm>
          <a:prstGeom prst="rect">
            <a:avLst/>
          </a:prstGeom>
        </p:spPr>
      </p:pic>
      <p:pic>
        <p:nvPicPr>
          <p:cNvPr id="6" name="Picture 5" descr="sharethemiracle 2014 montag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2687" y="2267615"/>
            <a:ext cx="4548130" cy="3435185"/>
          </a:xfrm>
          <a:prstGeom prst="rect">
            <a:avLst/>
          </a:prstGeom>
        </p:spPr>
      </p:pic>
      <p:sp>
        <p:nvSpPr>
          <p:cNvPr id="7" name="Rectangle 6"/>
          <p:cNvSpPr/>
          <p:nvPr/>
        </p:nvSpPr>
        <p:spPr>
          <a:xfrm>
            <a:off x="749472" y="2130326"/>
            <a:ext cx="6265809" cy="3970318"/>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Don’t keep it to yourself! Record the experience, from the giving of the gift to the event itself, and share through </a:t>
            </a:r>
            <a:r>
              <a:rPr lang="en-US" sz="1800" kern="1200" dirty="0" err="1" smtClean="0">
                <a:solidFill>
                  <a:schemeClr val="tx1"/>
                </a:solidFill>
                <a:latin typeface="+mn-lt"/>
                <a:ea typeface="+mn-ea"/>
                <a:cs typeface="+mn-cs"/>
              </a:rPr>
              <a:t>ShareTheMiracle</a:t>
            </a:r>
            <a:r>
              <a:rPr lang="en-US" sz="1800" kern="1200" dirty="0" smtClean="0">
                <a:solidFill>
                  <a:schemeClr val="tx1"/>
                </a:solidFill>
                <a:latin typeface="+mn-lt"/>
                <a:ea typeface="+mn-ea"/>
                <a:cs typeface="+mn-cs"/>
              </a:rPr>
              <a:t>. Whether you want to write it in words or capture it in photos or videos, you can do so </a:t>
            </a:r>
            <a:r>
              <a:rPr lang="en-US" sz="1800" kern="1200" dirty="0" smtClean="0">
                <a:solidFill>
                  <a:schemeClr val="tx1"/>
                </a:solidFill>
                <a:latin typeface="+mn-lt"/>
                <a:ea typeface="+mn-ea"/>
                <a:cs typeface="+mn-cs"/>
                <a:hlinkClick r:id="rId4"/>
              </a:rPr>
              <a:t>HERE</a:t>
            </a:r>
            <a:endParaRPr lang="en-US" sz="18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Sharing your event on social media helps to inspire and encourage others to get involved too. Tag</a:t>
            </a:r>
            <a:r>
              <a:rPr lang="en-US" sz="1800" kern="1200" baseline="0" dirty="0" smtClean="0">
                <a:solidFill>
                  <a:schemeClr val="tx1"/>
                </a:solidFill>
                <a:effectLst/>
                <a:latin typeface="+mn-lt"/>
                <a:ea typeface="+mn-ea"/>
                <a:cs typeface="+mn-cs"/>
              </a:rPr>
              <a:t> </a:t>
            </a:r>
            <a:r>
              <a:rPr lang="en-US" sz="1800" kern="1200" dirty="0" smtClean="0">
                <a:solidFill>
                  <a:schemeClr val="tx1"/>
                </a:solidFill>
                <a:effectLst/>
                <a:latin typeface="+mn-lt"/>
                <a:ea typeface="+mn-ea"/>
                <a:cs typeface="+mn-cs"/>
              </a:rPr>
              <a:t> your pictures with #</a:t>
            </a:r>
            <a:r>
              <a:rPr lang="en-US" sz="1800" kern="1200" dirty="0" err="1" smtClean="0">
                <a:solidFill>
                  <a:schemeClr val="tx1"/>
                </a:solidFill>
                <a:effectLst/>
                <a:latin typeface="+mn-lt"/>
                <a:ea typeface="+mn-ea"/>
                <a:cs typeface="+mn-cs"/>
              </a:rPr>
              <a:t>DesignedForKindness</a:t>
            </a:r>
            <a:r>
              <a:rPr lang="en-US" sz="1800" kern="1200" dirty="0" smtClean="0">
                <a:solidFill>
                  <a:schemeClr val="tx1"/>
                </a:solidFill>
                <a:effectLst/>
                <a:latin typeface="+mn-lt"/>
                <a:ea typeface="+mn-ea"/>
                <a:cs typeface="+mn-cs"/>
              </a:rPr>
              <a:t> and #</a:t>
            </a:r>
            <a:r>
              <a:rPr lang="en-US" sz="1800" kern="1200" dirty="0" err="1" smtClean="0">
                <a:solidFill>
                  <a:schemeClr val="tx1"/>
                </a:solidFill>
                <a:effectLst/>
                <a:latin typeface="+mn-lt"/>
                <a:ea typeface="+mn-ea"/>
                <a:cs typeface="+mn-cs"/>
              </a:rPr>
              <a:t>ComeAlive</a:t>
            </a:r>
            <a:r>
              <a:rPr lang="en-US" sz="1800" kern="1200" dirty="0" smtClean="0">
                <a:solidFill>
                  <a:schemeClr val="tx1"/>
                </a:solidFill>
                <a:effectLst/>
                <a:latin typeface="+mn-lt"/>
                <a:ea typeface="+mn-ea"/>
                <a:cs typeface="+mn-cs"/>
              </a:rPr>
              <a:t> and</a:t>
            </a:r>
            <a:r>
              <a:rPr lang="en-US" sz="1800" kern="1200" baseline="0" dirty="0" smtClean="0">
                <a:solidFill>
                  <a:schemeClr val="tx1"/>
                </a:solidFill>
                <a:effectLst/>
                <a:latin typeface="+mn-lt"/>
                <a:ea typeface="+mn-ea"/>
                <a:cs typeface="+mn-cs"/>
              </a:rPr>
              <a:t> we’ll find them and amplify your message!</a:t>
            </a:r>
            <a:endParaRPr lang="en-US" sz="1800" kern="1200" dirty="0" smtClean="0">
              <a:solidFill>
                <a:schemeClr val="tx1"/>
              </a:solidFill>
              <a:effectLst/>
              <a:latin typeface="+mn-lt"/>
              <a:ea typeface="+mn-ea"/>
              <a:cs typeface="+mn-cs"/>
            </a:endParaRPr>
          </a:p>
          <a:p>
            <a:endParaRPr lang="en-US" sz="1800" kern="1200" dirty="0" smtClean="0">
              <a:solidFill>
                <a:schemeClr val="tx1"/>
              </a:solidFill>
              <a:effectLst/>
              <a:latin typeface="+mn-lt"/>
              <a:ea typeface="+mn-ea"/>
              <a:cs typeface="+mn-cs"/>
            </a:endParaRPr>
          </a:p>
          <a:p>
            <a:r>
              <a:rPr lang="en-US" sz="1800" u="none" kern="1200" dirty="0" smtClean="0">
                <a:solidFill>
                  <a:schemeClr val="tx1"/>
                </a:solidFill>
                <a:effectLst/>
                <a:latin typeface="+mn-lt"/>
                <a:ea typeface="+mn-ea"/>
                <a:cs typeface="+mn-cs"/>
                <a:hlinkClick r:id="rId5"/>
              </a:rPr>
              <a:t>Email</a:t>
            </a:r>
            <a:r>
              <a:rPr lang="en-US" sz="1800" kern="1200" dirty="0" smtClean="0">
                <a:solidFill>
                  <a:schemeClr val="tx1"/>
                </a:solidFill>
                <a:effectLst/>
                <a:latin typeface="+mn-lt"/>
                <a:ea typeface="+mn-ea"/>
                <a:cs typeface="+mn-cs"/>
              </a:rPr>
              <a:t>: Info@ShareTheMiracle.org</a:t>
            </a:r>
            <a:endParaRPr lang="en-GB" sz="1800" kern="1200" dirty="0" smtClean="0">
              <a:solidFill>
                <a:schemeClr val="tx1"/>
              </a:solidFill>
              <a:effectLst/>
              <a:latin typeface="+mn-lt"/>
              <a:ea typeface="+mn-ea"/>
              <a:cs typeface="+mn-cs"/>
            </a:endParaRPr>
          </a:p>
          <a:p>
            <a:r>
              <a:rPr lang="en-US" sz="1800" u="none" kern="1200" dirty="0" err="1" smtClean="0">
                <a:solidFill>
                  <a:schemeClr val="tx1"/>
                </a:solidFill>
                <a:effectLst/>
                <a:latin typeface="+mn-lt"/>
                <a:ea typeface="+mn-ea"/>
                <a:cs typeface="+mn-cs"/>
                <a:hlinkClick r:id="rId6"/>
              </a:rPr>
              <a:t>Instagram</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ShareTheMiracle</a:t>
            </a:r>
            <a:endParaRPr lang="en-GB" sz="1800" kern="1200" dirty="0" smtClean="0">
              <a:solidFill>
                <a:schemeClr val="tx1"/>
              </a:solidFill>
              <a:effectLst/>
              <a:latin typeface="+mn-lt"/>
              <a:ea typeface="+mn-ea"/>
              <a:cs typeface="+mn-cs"/>
            </a:endParaRPr>
          </a:p>
          <a:p>
            <a:r>
              <a:rPr lang="en-US" sz="1800" u="sng" kern="1200" dirty="0" smtClean="0">
                <a:solidFill>
                  <a:schemeClr val="tx1"/>
                </a:solidFill>
                <a:effectLst/>
                <a:latin typeface="+mn-lt"/>
                <a:ea typeface="+mn-ea"/>
                <a:cs typeface="+mn-cs"/>
                <a:hlinkClick r:id="rId7"/>
              </a:rPr>
              <a:t>Facebook</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ShareMiracleUK</a:t>
            </a:r>
            <a:endParaRPr lang="en-GB" sz="1800" kern="1200" dirty="0" smtClean="0">
              <a:solidFill>
                <a:schemeClr val="tx1"/>
              </a:solidFill>
              <a:effectLst/>
              <a:latin typeface="+mn-lt"/>
              <a:ea typeface="+mn-ea"/>
              <a:cs typeface="+mn-cs"/>
            </a:endParaRPr>
          </a:p>
          <a:p>
            <a:r>
              <a:rPr lang="en-US" sz="1800" u="sng" kern="1200" dirty="0" smtClean="0">
                <a:solidFill>
                  <a:schemeClr val="tx1"/>
                </a:solidFill>
                <a:effectLst/>
                <a:latin typeface="+mn-lt"/>
                <a:ea typeface="+mn-ea"/>
                <a:cs typeface="+mn-cs"/>
                <a:hlinkClick r:id="rId8"/>
              </a:rPr>
              <a:t>Twitter</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ShareMiracleUK</a:t>
            </a:r>
            <a:endParaRPr lang="en-GB" dirty="0"/>
          </a:p>
        </p:txBody>
      </p:sp>
      <p:sp>
        <p:nvSpPr>
          <p:cNvPr id="8" name="Rectangle 7"/>
          <p:cNvSpPr/>
          <p:nvPr/>
        </p:nvSpPr>
        <p:spPr>
          <a:xfrm>
            <a:off x="749472" y="1312369"/>
            <a:ext cx="9033305" cy="461665"/>
          </a:xfrm>
          <a:prstGeom prst="rect">
            <a:avLst/>
          </a:prstGeom>
        </p:spPr>
        <p:txBody>
          <a:bodyPr wrap="square">
            <a:spAutoFit/>
          </a:bodyPr>
          <a:lstStyle/>
          <a:p>
            <a:pPr lvl="0"/>
            <a:r>
              <a:rPr lang="en-US" sz="2400" b="1" kern="1200" dirty="0" smtClean="0">
                <a:solidFill>
                  <a:schemeClr val="tx1"/>
                </a:solidFill>
                <a:effectLst/>
                <a:latin typeface="+mn-lt"/>
                <a:ea typeface="+mn-ea"/>
                <a:cs typeface="+mn-cs"/>
              </a:rPr>
              <a:t>Why is it important to share my </a:t>
            </a:r>
            <a:r>
              <a:rPr lang="en-US" sz="2400" b="1" kern="1200" dirty="0" err="1" smtClean="0">
                <a:solidFill>
                  <a:schemeClr val="tx1"/>
                </a:solidFill>
                <a:effectLst/>
                <a:latin typeface="+mn-lt"/>
                <a:ea typeface="+mn-ea"/>
                <a:cs typeface="+mn-cs"/>
              </a:rPr>
              <a:t>ShareTheMiracle</a:t>
            </a:r>
            <a:r>
              <a:rPr lang="en-US" sz="2400" b="1" kern="1200" dirty="0" smtClean="0">
                <a:solidFill>
                  <a:schemeClr val="tx1"/>
                </a:solidFill>
                <a:effectLst/>
                <a:latin typeface="+mn-lt"/>
                <a:ea typeface="+mn-ea"/>
                <a:cs typeface="+mn-cs"/>
              </a:rPr>
              <a:t> story?</a:t>
            </a:r>
            <a:endParaRPr lang="en-GB" dirty="0"/>
          </a:p>
        </p:txBody>
      </p:sp>
    </p:spTree>
    <p:extLst>
      <p:ext uri="{BB962C8B-B14F-4D97-AF65-F5344CB8AC3E}">
        <p14:creationId xmlns:p14="http://schemas.microsoft.com/office/powerpoint/2010/main" val="62971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18572"/>
          </a:xfrm>
          <a:prstGeom prst="rect">
            <a:avLst/>
          </a:prstGeom>
          <a:solidFill>
            <a:srgbClr val="F59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8616" y="264913"/>
            <a:ext cx="5325106" cy="454493"/>
          </a:xfrm>
          <a:prstGeom prst="rect">
            <a:avLst/>
          </a:prstGeom>
        </p:spPr>
      </p:pic>
      <p:sp>
        <p:nvSpPr>
          <p:cNvPr id="6" name="Rectangle 5"/>
          <p:cNvSpPr/>
          <p:nvPr/>
        </p:nvSpPr>
        <p:spPr>
          <a:xfrm>
            <a:off x="598882" y="2616201"/>
            <a:ext cx="10894618" cy="369332"/>
          </a:xfrm>
          <a:prstGeom prst="rect">
            <a:avLst/>
          </a:prstGeom>
        </p:spPr>
        <p:txBody>
          <a:bodyPr wrap="square">
            <a:spAutoFit/>
          </a:bodyPr>
          <a:lstStyle/>
          <a:p>
            <a:r>
              <a:rPr lang="en-US" sz="1800" kern="1200" dirty="0" smtClean="0">
                <a:solidFill>
                  <a:schemeClr val="tx1"/>
                </a:solidFill>
                <a:effectLst/>
                <a:latin typeface="+mn-lt"/>
                <a:ea typeface="+mn-ea"/>
                <a:cs typeface="+mn-cs"/>
              </a:rPr>
              <a:t> </a:t>
            </a:r>
            <a:endParaRPr lang="en-GB" sz="1800" kern="1200" dirty="0" smtClean="0">
              <a:solidFill>
                <a:schemeClr val="tx1"/>
              </a:solidFill>
              <a:effectLst/>
              <a:latin typeface="+mn-lt"/>
              <a:ea typeface="+mn-ea"/>
              <a:cs typeface="+mn-cs"/>
            </a:endParaRPr>
          </a:p>
        </p:txBody>
      </p:sp>
      <p:sp>
        <p:nvSpPr>
          <p:cNvPr id="7" name="Rectangle 6"/>
          <p:cNvSpPr/>
          <p:nvPr/>
        </p:nvSpPr>
        <p:spPr>
          <a:xfrm>
            <a:off x="288616" y="1193800"/>
            <a:ext cx="11623984" cy="830997"/>
          </a:xfrm>
          <a:prstGeom prst="rect">
            <a:avLst/>
          </a:prstGeom>
        </p:spPr>
        <p:txBody>
          <a:bodyPr wrap="square">
            <a:spAutoFit/>
          </a:bodyPr>
          <a:lstStyle/>
          <a:p>
            <a:r>
              <a:rPr lang="en-US" sz="2400" b="1" u="none" kern="1200" dirty="0" smtClean="0">
                <a:solidFill>
                  <a:schemeClr val="tx1"/>
                </a:solidFill>
                <a:effectLst/>
                <a:latin typeface="+mn-lt"/>
                <a:ea typeface="+mn-ea"/>
                <a:cs typeface="+mn-cs"/>
              </a:rPr>
              <a:t>How can I best share our event with our local media so that other people know what is happening?</a:t>
            </a:r>
            <a:endParaRPr lang="en-GB" dirty="0"/>
          </a:p>
        </p:txBody>
      </p:sp>
      <p:sp>
        <p:nvSpPr>
          <p:cNvPr id="8" name="Rectangle 7"/>
          <p:cNvSpPr/>
          <p:nvPr/>
        </p:nvSpPr>
        <p:spPr>
          <a:xfrm>
            <a:off x="51489" y="1809870"/>
            <a:ext cx="8085191" cy="6001644"/>
          </a:xfrm>
          <a:prstGeom prst="rect">
            <a:avLst/>
          </a:prstGeom>
        </p:spPr>
        <p:txBody>
          <a:bodyPr wrap="square">
            <a:spAutoFit/>
          </a:bodyPr>
          <a:lstStyle/>
          <a:p>
            <a:r>
              <a:rPr lang="en-US" sz="1800" kern="1200" dirty="0" smtClean="0">
                <a:solidFill>
                  <a:schemeClr val="tx1"/>
                </a:solidFill>
                <a:effectLst/>
                <a:latin typeface="+mn-lt"/>
                <a:ea typeface="+mn-ea"/>
                <a:cs typeface="+mn-cs"/>
              </a:rPr>
              <a:t> </a:t>
            </a:r>
            <a:endParaRPr lang="en-GB" sz="1800" kern="1200" dirty="0" smtClean="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smtClean="0">
                <a:solidFill>
                  <a:schemeClr val="tx1"/>
                </a:solidFill>
                <a:effectLst/>
                <a:latin typeface="+mn-lt"/>
                <a:ea typeface="+mn-ea"/>
                <a:cs typeface="+mn-cs"/>
              </a:rPr>
              <a:t>It doesn’t need to be a big event to share with your local media – they are often just looking for stories to brighten their readers’ pages. Download ‘Your Press Release’ from  the </a:t>
            </a:r>
            <a:r>
              <a:rPr lang="en-US" sz="1800" kern="1200" dirty="0" err="1" smtClean="0">
                <a:solidFill>
                  <a:schemeClr val="tx1"/>
                </a:solidFill>
                <a:effectLst/>
                <a:latin typeface="+mn-lt"/>
                <a:ea typeface="+mn-ea"/>
                <a:cs typeface="+mn-cs"/>
              </a:rPr>
              <a:t>ShareTheMiracle</a:t>
            </a:r>
            <a:r>
              <a:rPr lang="en-US" sz="1800" kern="1200" dirty="0" smtClean="0">
                <a:solidFill>
                  <a:schemeClr val="tx1"/>
                </a:solidFill>
                <a:effectLst/>
                <a:latin typeface="+mn-lt"/>
                <a:ea typeface="+mn-ea"/>
                <a:cs typeface="+mn-cs"/>
              </a:rPr>
              <a:t> website which is a simple template for a press release that you can adapt and then email to your local paper</a:t>
            </a:r>
            <a:endParaRPr lang="en-GB" sz="1800" kern="1200" dirty="0" smtClean="0">
              <a:solidFill>
                <a:schemeClr val="tx1"/>
              </a:solidFill>
              <a:effectLst/>
              <a:latin typeface="+mn-lt"/>
              <a:ea typeface="+mn-ea"/>
              <a:cs typeface="+mn-cs"/>
            </a:endParaRPr>
          </a:p>
          <a:p>
            <a:pPr marL="0" indent="0">
              <a:buFont typeface="Arial" panose="020B0604020202020204" pitchFamily="34" charset="0"/>
              <a:buNone/>
            </a:pPr>
            <a:r>
              <a:rPr lang="en-US" sz="1800" kern="1200" dirty="0" smtClean="0">
                <a:solidFill>
                  <a:schemeClr val="tx1"/>
                </a:solidFill>
                <a:effectLst/>
                <a:latin typeface="+mn-lt"/>
                <a:ea typeface="+mn-ea"/>
                <a:cs typeface="+mn-cs"/>
              </a:rPr>
              <a:t> </a:t>
            </a:r>
            <a:endParaRPr lang="en-GB" sz="1800" kern="1200" dirty="0" smtClean="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smtClean="0">
                <a:solidFill>
                  <a:schemeClr val="tx1"/>
                </a:solidFill>
                <a:effectLst/>
                <a:latin typeface="+mn-lt"/>
                <a:ea typeface="+mn-ea"/>
                <a:cs typeface="+mn-cs"/>
              </a:rPr>
              <a:t>Simply complete the sections in yellow with your tailored information and delete any copy you don’t want and then send to your local newspaper – you will be able to find their contacts on Google. If you don’t feel like sending a press release you can just ring up and tell them your story and invite them to come along and take some photos</a:t>
            </a:r>
            <a:endParaRPr lang="en-GB" sz="1800"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GB" sz="1800" kern="1200" dirty="0" smtClean="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smtClean="0">
                <a:solidFill>
                  <a:schemeClr val="tx1"/>
                </a:solidFill>
                <a:effectLst/>
                <a:latin typeface="+mn-lt"/>
                <a:ea typeface="+mn-ea"/>
                <a:cs typeface="+mn-cs"/>
              </a:rPr>
              <a:t>It would be awesome if you could copy info@sharethemiracle.org into the press release you send out. It allows us to centrally keep track of all the great local projects, and be prepared to answer any telephone calls for more information</a:t>
            </a:r>
            <a:endParaRPr lang="en-GB" sz="1800"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GB" sz="1800" kern="1200" dirty="0" smtClean="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smtClean="0">
                <a:solidFill>
                  <a:schemeClr val="tx1"/>
                </a:solidFill>
                <a:effectLst/>
                <a:latin typeface="+mn-lt"/>
                <a:ea typeface="+mn-ea"/>
                <a:cs typeface="+mn-cs"/>
              </a:rPr>
              <a:t>You may want to invite your local newspaper to come to your event and take a photograph too</a:t>
            </a:r>
            <a:endParaRPr lang="en-GB"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
            </a:r>
            <a:br>
              <a:rPr lang="en-US" sz="1800" kern="1200" dirty="0" smtClean="0">
                <a:solidFill>
                  <a:schemeClr val="tx1"/>
                </a:solidFill>
                <a:effectLst/>
                <a:latin typeface="+mn-lt"/>
                <a:ea typeface="+mn-ea"/>
                <a:cs typeface="+mn-cs"/>
              </a:rPr>
            </a:br>
            <a:r>
              <a:rPr lang="en-US" sz="1800" b="1" u="none" strike="noStrike" kern="1200" dirty="0" smtClean="0">
                <a:solidFill>
                  <a:schemeClr val="tx1"/>
                </a:solidFill>
                <a:effectLst/>
                <a:latin typeface="+mn-lt"/>
                <a:ea typeface="+mn-ea"/>
                <a:cs typeface="+mn-cs"/>
              </a:rPr>
              <a:t> </a:t>
            </a:r>
            <a:endParaRPr lang="en-GB" sz="1800" kern="1200" dirty="0" smtClean="0">
              <a:solidFill>
                <a:schemeClr val="tx1"/>
              </a:solidFill>
              <a:effectLst/>
              <a:latin typeface="+mn-lt"/>
              <a:ea typeface="+mn-ea"/>
              <a:cs typeface="+mn-cs"/>
            </a:endParaRPr>
          </a:p>
          <a:p>
            <a:endParaRPr lang="en-GB" dirty="0"/>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44081" y="2955943"/>
            <a:ext cx="3226600" cy="2329671"/>
          </a:xfrm>
          <a:prstGeom prst="rect">
            <a:avLst/>
          </a:prstGeom>
        </p:spPr>
      </p:pic>
    </p:spTree>
    <p:extLst>
      <p:ext uri="{BB962C8B-B14F-4D97-AF65-F5344CB8AC3E}">
        <p14:creationId xmlns:p14="http://schemas.microsoft.com/office/powerpoint/2010/main" val="629715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TotalTime>
  <Words>491</Words>
  <Application>Microsoft Macintosh PowerPoint</Application>
  <PresentationFormat>Custom</PresentationFormat>
  <Paragraphs>90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Usher</dc:creator>
  <cp:lastModifiedBy>Daniel Usher</cp:lastModifiedBy>
  <cp:revision>6</cp:revision>
  <dcterms:created xsi:type="dcterms:W3CDTF">2016-03-03T09:07:21Z</dcterms:created>
  <dcterms:modified xsi:type="dcterms:W3CDTF">2016-12-12T16:16:29Z</dcterms:modified>
</cp:coreProperties>
</file>